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40"/>
  </p:notesMasterIdLst>
  <p:handoutMasterIdLst>
    <p:handoutMasterId r:id="rId41"/>
  </p:handoutMasterIdLst>
  <p:sldIdLst>
    <p:sldId id="547" r:id="rId2"/>
    <p:sldId id="550" r:id="rId3"/>
    <p:sldId id="558" r:id="rId4"/>
    <p:sldId id="584" r:id="rId5"/>
    <p:sldId id="626" r:id="rId6"/>
    <p:sldId id="585" r:id="rId7"/>
    <p:sldId id="619" r:id="rId8"/>
    <p:sldId id="624" r:id="rId9"/>
    <p:sldId id="607" r:id="rId10"/>
    <p:sldId id="621" r:id="rId11"/>
    <p:sldId id="625" r:id="rId12"/>
    <p:sldId id="622" r:id="rId13"/>
    <p:sldId id="627" r:id="rId14"/>
    <p:sldId id="623" r:id="rId15"/>
    <p:sldId id="586" r:id="rId16"/>
    <p:sldId id="587" r:id="rId17"/>
    <p:sldId id="578" r:id="rId18"/>
    <p:sldId id="580" r:id="rId19"/>
    <p:sldId id="582" r:id="rId20"/>
    <p:sldId id="588" r:id="rId21"/>
    <p:sldId id="597" r:id="rId22"/>
    <p:sldId id="595" r:id="rId23"/>
    <p:sldId id="599" r:id="rId24"/>
    <p:sldId id="628" r:id="rId25"/>
    <p:sldId id="615" r:id="rId26"/>
    <p:sldId id="629" r:id="rId27"/>
    <p:sldId id="631" r:id="rId28"/>
    <p:sldId id="633" r:id="rId29"/>
    <p:sldId id="634" r:id="rId30"/>
    <p:sldId id="635" r:id="rId31"/>
    <p:sldId id="636" r:id="rId32"/>
    <p:sldId id="632" r:id="rId33"/>
    <p:sldId id="617" r:id="rId34"/>
    <p:sldId id="562" r:id="rId35"/>
    <p:sldId id="554" r:id="rId36"/>
    <p:sldId id="618" r:id="rId37"/>
    <p:sldId id="552" r:id="rId38"/>
    <p:sldId id="553" r:id="rId39"/>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F7F"/>
    <a:srgbClr val="FF4747"/>
    <a:srgbClr val="7F1F1F"/>
    <a:srgbClr val="7F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6093" autoAdjust="0"/>
    <p:restoredTop sz="94660"/>
  </p:normalViewPr>
  <p:slideViewPr>
    <p:cSldViewPr>
      <p:cViewPr varScale="1">
        <p:scale>
          <a:sx n="75" d="100"/>
          <a:sy n="75" d="100"/>
        </p:scale>
        <p:origin x="-90" y="-30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4116"/>
    </p:cViewPr>
  </p:sorterViewPr>
  <p:notesViewPr>
    <p:cSldViewPr>
      <p:cViewPr varScale="1">
        <p:scale>
          <a:sx n="76" d="100"/>
          <a:sy n="76" d="100"/>
        </p:scale>
        <p:origin x="-954" y="-90"/>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772E8B3F-6C5A-4B25-BF01-B9CB9706263B}" type="datetimeFigureOut">
              <a:rPr lang="en-CA" smtClean="0"/>
              <a:t>2020-07-06</a:t>
            </a:fld>
            <a:endParaRPr lang="en-CA"/>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196729F5-A69B-472A-BBDE-AD04EDC179DE}" type="slidenum">
              <a:rPr lang="en-CA" smtClean="0"/>
              <a:t>‹#›</a:t>
            </a:fld>
            <a:endParaRPr lang="en-CA"/>
          </a:p>
        </p:txBody>
      </p:sp>
    </p:spTree>
    <p:extLst>
      <p:ext uri="{BB962C8B-B14F-4D97-AF65-F5344CB8AC3E}">
        <p14:creationId xmlns:p14="http://schemas.microsoft.com/office/powerpoint/2010/main" val="212380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CA"/>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A6F3147-B3C0-4B2A-B964-AB106F786BE1}" type="datetimeFigureOut">
              <a:rPr lang="en-US"/>
              <a:pPr>
                <a:defRPr/>
              </a:pPr>
              <a:t>7/6/2020</a:t>
            </a:fld>
            <a:endParaRPr lang="en-CA"/>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CA" noProof="0" smtClean="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CA" noProof="0" smtClean="0"/>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CA"/>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BF7B1FF-DFE5-4B27-8E0E-F1DDF2FB76BC}" type="slidenum">
              <a:rPr lang="en-CA"/>
              <a:pPr>
                <a:defRPr/>
              </a:pPr>
              <a:t>‹#›</a:t>
            </a:fld>
            <a:endParaRPr lang="en-CA"/>
          </a:p>
        </p:txBody>
      </p:sp>
    </p:spTree>
    <p:extLst>
      <p:ext uri="{BB962C8B-B14F-4D97-AF65-F5344CB8AC3E}">
        <p14:creationId xmlns:p14="http://schemas.microsoft.com/office/powerpoint/2010/main" val="3071548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3" descr="C:\Users\dwharder\Desktop\ece.150.png"/>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59471" y="5645346"/>
            <a:ext cx="1245391" cy="4583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918048" y="3111103"/>
            <a:ext cx="6046440" cy="1470025"/>
          </a:xfrm>
        </p:spPr>
        <p:txBody>
          <a:bodyPr>
            <a:normAutofit/>
          </a:bodyPr>
          <a:lstStyle>
            <a:lvl1pPr>
              <a:defRPr sz="4000" b="1">
                <a:solidFill>
                  <a:schemeClr val="bg1">
                    <a:lumMod val="95000"/>
                  </a:schemeClr>
                </a:solidFill>
              </a:defRPr>
            </a:lvl1pPr>
          </a:lstStyle>
          <a:p>
            <a:r>
              <a:rPr lang="en-US" dirty="0" smtClean="0"/>
              <a:t>Click to edit Master title style</a:t>
            </a:r>
            <a:endParaRPr lang="en-CA" dirty="0"/>
          </a:p>
        </p:txBody>
      </p:sp>
      <p:sp>
        <p:nvSpPr>
          <p:cNvPr id="6" name="Text Box 14"/>
          <p:cNvSpPr txBox="1">
            <a:spLocks noChangeArrowheads="1"/>
          </p:cNvSpPr>
          <p:nvPr userDrawn="1"/>
        </p:nvSpPr>
        <p:spPr bwMode="auto">
          <a:xfrm>
            <a:off x="3779838" y="260350"/>
            <a:ext cx="5040312" cy="400050"/>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ece</a:t>
            </a:r>
            <a:r>
              <a:rPr lang="en-US" sz="2000" dirty="0" smtClean="0">
                <a:solidFill>
                  <a:schemeClr val="bg1"/>
                </a:solidFill>
                <a:latin typeface="Constantia" panose="02030602050306030303" pitchFamily="18" charset="0"/>
                <a:cs typeface="Arial" pitchFamily="34" charset="0"/>
              </a:rPr>
              <a:t> 150</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Fundamentals of Programming</a:t>
            </a:r>
            <a:endParaRPr lang="en-US" sz="2000" i="1" dirty="0">
              <a:solidFill>
                <a:schemeClr val="bg1"/>
              </a:solidFill>
              <a:latin typeface="Georgia" panose="02040502050405020303" pitchFamily="18" charset="0"/>
              <a:cs typeface="Arial" pitchFamily="34" charset="0"/>
            </a:endParaRPr>
          </a:p>
        </p:txBody>
      </p:sp>
      <p:sp>
        <p:nvSpPr>
          <p:cNvPr id="7" name="Text Box 14"/>
          <p:cNvSpPr txBox="1">
            <a:spLocks noChangeArrowheads="1"/>
          </p:cNvSpPr>
          <p:nvPr userDrawn="1"/>
        </p:nvSpPr>
        <p:spPr bwMode="auto">
          <a:xfrm>
            <a:off x="6156498" y="5576753"/>
            <a:ext cx="2807990" cy="1092607"/>
          </a:xfrm>
          <a:prstGeom prst="rect">
            <a:avLst/>
          </a:prstGeom>
          <a:noFill/>
          <a:ln w="9525">
            <a:noFill/>
            <a:miter lim="800000"/>
            <a:headEnd/>
            <a:tailEnd/>
          </a:ln>
          <a:effectLst>
            <a:outerShdw blurRad="50800" dist="25400" dir="2700000" algn="tl" rotWithShape="0">
              <a:prstClr val="black"/>
            </a:outerShdw>
          </a:effectLst>
        </p:spPr>
        <p:txBody>
          <a:bodyPr wrap="square">
            <a:spAutoFit/>
          </a:bodyPr>
          <a:lstStyle/>
          <a:p>
            <a:pPr defTabSz="457200">
              <a:spcBef>
                <a:spcPct val="20000"/>
              </a:spcBef>
              <a:defRPr/>
            </a:pPr>
            <a:r>
              <a:rPr lang="en-US" sz="1100" b="0" kern="0" dirty="0" smtClean="0">
                <a:solidFill>
                  <a:srgbClr val="FFFFFF"/>
                </a:solidFill>
                <a:latin typeface="Georgia" panose="02040502050405020303" pitchFamily="18" charset="0"/>
                <a:ea typeface="ＭＳ Ｐゴシック" charset="-128"/>
                <a:cs typeface="Arial" pitchFamily="34" charset="0"/>
              </a:rPr>
              <a:t>Prof. Hiren Patel, Ph.D.</a:t>
            </a:r>
          </a:p>
          <a:p>
            <a:pPr defTabSz="457200">
              <a:spcBef>
                <a:spcPct val="20000"/>
              </a:spcBef>
              <a:defRPr/>
            </a:pPr>
            <a:r>
              <a:rPr lang="en-US" sz="1100" b="0" kern="0" dirty="0" smtClean="0">
                <a:solidFill>
                  <a:srgbClr val="FFFFFF"/>
                </a:solidFill>
                <a:latin typeface="Georgia" panose="02040502050405020303" pitchFamily="18" charset="0"/>
                <a:ea typeface="ＭＳ Ｐゴシック" charset="-128"/>
                <a:cs typeface="Arial" pitchFamily="34" charset="0"/>
              </a:rPr>
              <a:t>Douglas </a:t>
            </a:r>
            <a:r>
              <a:rPr lang="en-US" sz="1100" b="0" kern="0" dirty="0">
                <a:solidFill>
                  <a:srgbClr val="FFFFFF"/>
                </a:solidFill>
                <a:latin typeface="Georgia" panose="02040502050405020303" pitchFamily="18" charset="0"/>
                <a:ea typeface="ＭＳ Ｐゴシック" charset="-128"/>
                <a:cs typeface="Arial" pitchFamily="34" charset="0"/>
              </a:rPr>
              <a:t>Wilhelm Harder, </a:t>
            </a:r>
            <a:r>
              <a:rPr lang="en-US" sz="1100" b="0" kern="0" dirty="0" err="1">
                <a:solidFill>
                  <a:srgbClr val="FFFFFF"/>
                </a:solidFill>
                <a:latin typeface="Georgia" panose="02040502050405020303" pitchFamily="18" charset="0"/>
                <a:ea typeface="ＭＳ Ｐゴシック" charset="-128"/>
                <a:cs typeface="Arial" pitchFamily="34" charset="0"/>
              </a:rPr>
              <a:t>M.Math</a:t>
            </a:r>
            <a:r>
              <a:rPr lang="en-US" sz="1100" b="0" kern="0" dirty="0">
                <a:solidFill>
                  <a:srgbClr val="FFFFFF"/>
                </a:solidFill>
                <a:latin typeface="Georgia" panose="02040502050405020303" pitchFamily="18" charset="0"/>
                <a:ea typeface="ＭＳ Ｐゴシック" charset="-128"/>
                <a:cs typeface="Arial" pitchFamily="34" charset="0"/>
              </a:rPr>
              <a:t>. LEL</a:t>
            </a:r>
          </a:p>
          <a:p>
            <a:pPr defTabSz="457200">
              <a:spcBef>
                <a:spcPct val="20000"/>
              </a:spcBef>
              <a:defRPr/>
            </a:pPr>
            <a:r>
              <a:rPr lang="en-US" sz="900" kern="0" dirty="0" smtClean="0">
                <a:solidFill>
                  <a:srgbClr val="FFFFFF"/>
                </a:solidFill>
                <a:latin typeface="Georgia" panose="02040502050405020303" pitchFamily="18" charset="0"/>
                <a:ea typeface="ＭＳ Ｐゴシック" charset="-128"/>
                <a:cs typeface="Arial" pitchFamily="34" charset="0"/>
              </a:rPr>
              <a:t>hdpatel@uwaterloo.ca    dwharder@uwaterloo.ca</a:t>
            </a:r>
          </a:p>
          <a:p>
            <a:pPr defTabSz="457200">
              <a:spcBef>
                <a:spcPct val="20000"/>
              </a:spcBef>
              <a:defRPr/>
            </a:pPr>
            <a:endParaRPr lang="en-CA" sz="800" dirty="0">
              <a:solidFill>
                <a:srgbClr val="FFFFFF"/>
              </a:solidFill>
              <a:latin typeface="Georgia" panose="02040502050405020303" pitchFamily="18" charset="0"/>
              <a:ea typeface="ＭＳ Ｐゴシック" charset="-128"/>
            </a:endParaRPr>
          </a:p>
          <a:p>
            <a:pPr defTabSz="457200">
              <a:spcBef>
                <a:spcPct val="20000"/>
              </a:spcBef>
              <a:defRPr/>
            </a:pPr>
            <a:r>
              <a:rPr lang="en-CA" sz="850" dirty="0">
                <a:solidFill>
                  <a:srgbClr val="FFFFFF"/>
                </a:solidFill>
                <a:latin typeface="Georgia" panose="02040502050405020303" pitchFamily="18" charset="0"/>
                <a:ea typeface="ＭＳ Ｐゴシック" charset="-128"/>
              </a:rPr>
              <a:t>© </a:t>
            </a:r>
            <a:r>
              <a:rPr lang="en-CA" sz="850" dirty="0" smtClean="0">
                <a:solidFill>
                  <a:srgbClr val="FFFFFF"/>
                </a:solidFill>
                <a:latin typeface="Georgia" panose="02040502050405020303" pitchFamily="18" charset="0"/>
                <a:ea typeface="ＭＳ Ｐゴシック" charset="-128"/>
              </a:rPr>
              <a:t>2018 </a:t>
            </a:r>
            <a:r>
              <a:rPr lang="en-CA" sz="850" dirty="0">
                <a:solidFill>
                  <a:srgbClr val="FFFFFF"/>
                </a:solidFill>
                <a:latin typeface="Georgia" panose="02040502050405020303" pitchFamily="18" charset="0"/>
                <a:ea typeface="ＭＳ Ｐゴシック" charset="-128"/>
              </a:rPr>
              <a:t>by Douglas Wilhelm </a:t>
            </a:r>
            <a:r>
              <a:rPr lang="en-CA" sz="850" dirty="0" smtClean="0">
                <a:solidFill>
                  <a:srgbClr val="FFFFFF"/>
                </a:solidFill>
                <a:latin typeface="Georgia" panose="02040502050405020303" pitchFamily="18" charset="0"/>
                <a:ea typeface="ＭＳ Ｐゴシック" charset="-128"/>
              </a:rPr>
              <a:t>Harder and Hiren Patel.</a:t>
            </a:r>
          </a:p>
          <a:p>
            <a:pPr defTabSz="457200">
              <a:spcBef>
                <a:spcPct val="20000"/>
              </a:spcBef>
              <a:defRPr/>
            </a:pPr>
            <a:r>
              <a:rPr lang="en-CA" sz="850" dirty="0" smtClean="0">
                <a:solidFill>
                  <a:srgbClr val="FFFFFF"/>
                </a:solidFill>
                <a:latin typeface="Georgia" panose="02040502050405020303" pitchFamily="18" charset="0"/>
                <a:ea typeface="ＭＳ Ｐゴシック" charset="-128"/>
              </a:rPr>
              <a:t>     Some </a:t>
            </a:r>
            <a:r>
              <a:rPr lang="en-CA" sz="850" dirty="0">
                <a:solidFill>
                  <a:srgbClr val="FFFFFF"/>
                </a:solidFill>
                <a:latin typeface="Georgia" panose="02040502050405020303" pitchFamily="18" charset="0"/>
                <a:ea typeface="ＭＳ Ｐゴシック" charset="-128"/>
              </a:rPr>
              <a:t>rights reserved</a:t>
            </a:r>
            <a:r>
              <a:rPr lang="en-CA" sz="850" dirty="0" smtClean="0">
                <a:solidFill>
                  <a:srgbClr val="FFFFFF"/>
                </a:solidFill>
                <a:latin typeface="Georgia" panose="02040502050405020303" pitchFamily="18" charset="0"/>
                <a:ea typeface="ＭＳ Ｐゴシック" charset="-128"/>
              </a:rPr>
              <a:t>.</a:t>
            </a:r>
            <a:endParaRPr lang="en-US" sz="850" kern="0" dirty="0">
              <a:solidFill>
                <a:srgbClr val="FFFFFF"/>
              </a:solidFill>
              <a:latin typeface="Georgia" panose="02040502050405020303" pitchFamily="18" charset="0"/>
              <a:ea typeface="ＭＳ Ｐゴシック" charset="-128"/>
              <a:cs typeface="Arial" pitchFamily="34" charset="0"/>
            </a:endParaRPr>
          </a:p>
        </p:txBody>
      </p:sp>
      <p:pic>
        <p:nvPicPr>
          <p:cNvPr id="5"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6147"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6512"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descr="C:\Users\dwharder\Desktop\ece.150.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51520" y="5634955"/>
            <a:ext cx="1245391" cy="4583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TextBox 5"/>
          <p:cNvSpPr txBox="1"/>
          <p:nvPr userDrawn="1"/>
        </p:nvSpPr>
        <p:spPr>
          <a:xfrm>
            <a:off x="8588938" y="188640"/>
            <a:ext cx="447558" cy="307777"/>
          </a:xfrm>
          <a:prstGeom prst="rect">
            <a:avLst/>
          </a:prstGeom>
          <a:noFill/>
        </p:spPr>
        <p:txBody>
          <a:bodyPr wrap="none">
            <a:spAutoFit/>
          </a:bodyPr>
          <a:lstStyle/>
          <a:p>
            <a:pPr algn="r">
              <a:defRPr/>
            </a:pPr>
            <a:fld id="{CB04C21C-B0BC-4588-B282-CC300FAFEEC9}" type="slidenum">
              <a:rPr lang="en-CA" sz="1400">
                <a:solidFill>
                  <a:schemeClr val="bg1"/>
                </a:solidFill>
                <a:latin typeface="Georgia" panose="02040502050405020303" pitchFamily="18" charset="0"/>
              </a:rPr>
              <a:pPr algn="r">
                <a:defRPr/>
              </a:pPr>
              <a:t>‹#›</a:t>
            </a:fld>
            <a:endParaRPr lang="en-CA" sz="1400" dirty="0">
              <a:solidFill>
                <a:schemeClr val="bg1"/>
              </a:solidFill>
              <a:latin typeface="Georgia" panose="02040502050405020303" pitchFamily="18" charset="0"/>
            </a:endParaRPr>
          </a:p>
        </p:txBody>
      </p:sp>
      <p:sp>
        <p:nvSpPr>
          <p:cNvPr id="7" name="Footer Placeholder 4"/>
          <p:cNvSpPr txBox="1">
            <a:spLocks/>
          </p:cNvSpPr>
          <p:nvPr userDrawn="1"/>
        </p:nvSpPr>
        <p:spPr>
          <a:xfrm>
            <a:off x="3636069" y="7286"/>
            <a:ext cx="5112395" cy="365125"/>
          </a:xfrm>
          <a:prstGeom prst="rect">
            <a:avLst/>
          </a:prstGeom>
          <a:effectLst>
            <a:outerShdw blurRad="279400" dist="139700" dir="2700000" algn="tl" rotWithShape="0">
              <a:prstClr val="black">
                <a:alpha val="24000"/>
              </a:prstClr>
            </a:outerShdw>
          </a:effectLst>
        </p:spPr>
        <p:txBody>
          <a:bodyPr/>
          <a:lstStyle>
            <a:lvl1pPr algn="ctr" fontAlgn="auto">
              <a:spcBef>
                <a:spcPts val="0"/>
              </a:spcBef>
              <a:spcAft>
                <a:spcPts val="0"/>
              </a:spcAft>
              <a:defRPr sz="1600">
                <a:solidFill>
                  <a:schemeClr val="tx1">
                    <a:lumMod val="50000"/>
                    <a:lumOff val="50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smtClean="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mn-cs"/>
              </a:rPr>
              <a:t>While loops</a:t>
            </a:r>
            <a:endPar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mn-cs"/>
            </a:endParaRPr>
          </a:p>
        </p:txBody>
      </p:sp>
      <p:sp>
        <p:nvSpPr>
          <p:cNvPr id="2" name="Title 1"/>
          <p:cNvSpPr>
            <a:spLocks noGrp="1"/>
          </p:cNvSpPr>
          <p:nvPr>
            <p:ph type="title"/>
          </p:nvPr>
        </p:nvSpPr>
        <p:spPr/>
        <p:txBody>
          <a:bodyPr>
            <a:normAutofit/>
          </a:bodyPr>
          <a:lstStyle>
            <a:lvl1pPr>
              <a:defRPr sz="2800"/>
            </a:lvl1pPr>
          </a:lstStyle>
          <a:p>
            <a:r>
              <a:rPr lang="en-US" dirty="0" smtClean="0"/>
              <a:t>Click to edit Master title style</a:t>
            </a:r>
            <a:endParaRPr lang="en-CA" dirty="0"/>
          </a:p>
        </p:txBody>
      </p:sp>
      <p:sp>
        <p:nvSpPr>
          <p:cNvPr id="3" name="Content Placeholder 2"/>
          <p:cNvSpPr>
            <a:spLocks noGrp="1"/>
          </p:cNvSpPr>
          <p:nvPr>
            <p:ph idx="1"/>
          </p:nvPr>
        </p:nvSpPr>
        <p:spPr/>
        <p:txBody>
          <a:bodyPr>
            <a:normAutofit/>
          </a:bodyPr>
          <a:lstStyle>
            <a:lvl1pPr marL="342900" indent="-342900">
              <a:buFont typeface="Arial" panose="020B0604020202020204" pitchFamily="34" charset="0"/>
              <a:buChar char="•"/>
              <a:defRPr sz="2000"/>
            </a:lvl1pPr>
            <a:lvl2pPr>
              <a:defRPr sz="1900"/>
            </a:lvl2pPr>
            <a:lvl3pPr>
              <a:defRPr sz="1800"/>
            </a:lvl3pPr>
            <a:lvl4pPr>
              <a:defRPr sz="17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pic>
        <p:nvPicPr>
          <p:cNvPr id="8"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9954" t="19122"/>
          <a:stretch/>
        </p:blipFill>
        <p:spPr bwMode="auto">
          <a:xfrm>
            <a:off x="47624" y="40480"/>
            <a:ext cx="1700161" cy="524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userDrawn="1"/>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bwMode="auto">
          <a:xfrm>
            <a:off x="83651" y="6581450"/>
            <a:ext cx="636256" cy="205723"/>
          </a:xfrm>
          <a:prstGeom prst="rect">
            <a:avLst/>
          </a:prstGeom>
          <a:noFill/>
          <a:ln w="9525">
            <a:noFill/>
            <a:miter lim="800000"/>
            <a:headEnd/>
            <a:tailEnd/>
          </a:ln>
        </p:spPr>
      </p:pic>
      <p:pic>
        <p:nvPicPr>
          <p:cNvPr id="10" name="Picture 3" descr="C:\Users\dwharder\Desktop\ece.150.png"/>
          <p:cNvPicPr>
            <a:picLocks noChangeAspect="1" noChangeArrowheads="1"/>
          </p:cNvPicPr>
          <p:nvPr userDrawn="1"/>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8244409" y="6515494"/>
            <a:ext cx="864095" cy="3180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CA" dirty="0" smtClean="0"/>
          </a:p>
        </p:txBody>
      </p:sp>
      <p:sp>
        <p:nvSpPr>
          <p:cNvPr id="317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smtClean="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Lst>
  <p:timing>
    <p:tnLst>
      <p:par>
        <p:cTn id="1" dur="indefinite" restart="never" nodeType="tmRoot"/>
      </p:par>
    </p:tnLst>
  </p:timing>
  <p:hf hdr="0" ftr="0" dt="0"/>
  <p:txStyles>
    <p:titleStyle>
      <a:lvl1pPr algn="ctr" rtl="0" eaLnBrk="0" fontAlgn="base" hangingPunct="0">
        <a:spcBef>
          <a:spcPct val="0"/>
        </a:spcBef>
        <a:spcAft>
          <a:spcPct val="0"/>
        </a:spcAft>
        <a:defRPr sz="2800" b="1" kern="1200">
          <a:solidFill>
            <a:schemeClr val="tx1"/>
          </a:solidFill>
          <a:latin typeface="Georgia" panose="02040502050405020303" pitchFamily="18" charset="0"/>
          <a:ea typeface="+mj-ea"/>
          <a:cs typeface="Arial" pitchFamily="34" charset="0"/>
        </a:defRPr>
      </a:lvl1pPr>
      <a:lvl2pPr algn="ctr" rtl="0" eaLnBrk="0" fontAlgn="base" hangingPunct="0">
        <a:spcBef>
          <a:spcPct val="0"/>
        </a:spcBef>
        <a:spcAft>
          <a:spcPct val="0"/>
        </a:spcAft>
        <a:defRPr sz="2800">
          <a:solidFill>
            <a:schemeClr val="tx1"/>
          </a:solidFill>
          <a:latin typeface="Arial" charset="0"/>
          <a:cs typeface="Arial" charset="0"/>
        </a:defRPr>
      </a:lvl2pPr>
      <a:lvl3pPr algn="ctr" rtl="0" eaLnBrk="0" fontAlgn="base" hangingPunct="0">
        <a:spcBef>
          <a:spcPct val="0"/>
        </a:spcBef>
        <a:spcAft>
          <a:spcPct val="0"/>
        </a:spcAft>
        <a:defRPr sz="2800">
          <a:solidFill>
            <a:schemeClr val="tx1"/>
          </a:solidFill>
          <a:latin typeface="Arial" charset="0"/>
          <a:cs typeface="Arial" charset="0"/>
        </a:defRPr>
      </a:lvl3pPr>
      <a:lvl4pPr algn="ctr" rtl="0" eaLnBrk="0" fontAlgn="base" hangingPunct="0">
        <a:spcBef>
          <a:spcPct val="0"/>
        </a:spcBef>
        <a:spcAft>
          <a:spcPct val="0"/>
        </a:spcAft>
        <a:defRPr sz="2800">
          <a:solidFill>
            <a:schemeClr val="tx1"/>
          </a:solidFill>
          <a:latin typeface="Arial" charset="0"/>
          <a:cs typeface="Arial" charset="0"/>
        </a:defRPr>
      </a:lvl4pPr>
      <a:lvl5pPr algn="ctr" rtl="0" eaLnBrk="0" fontAlgn="base" hangingPunct="0">
        <a:spcBef>
          <a:spcPct val="0"/>
        </a:spcBef>
        <a:spcAft>
          <a:spcPct val="0"/>
        </a:spcAft>
        <a:defRPr sz="28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0" indent="0" algn="just" rtl="0" eaLnBrk="0" fontAlgn="base" hangingPunct="0">
        <a:spcBef>
          <a:spcPct val="20000"/>
        </a:spcBef>
        <a:spcAft>
          <a:spcPct val="0"/>
        </a:spcAft>
        <a:buFont typeface="Arial" charset="0"/>
        <a:buNone/>
        <a:defRPr sz="2000" kern="1200">
          <a:solidFill>
            <a:schemeClr val="tx1"/>
          </a:solidFill>
          <a:latin typeface="Georgia" panose="02040502050405020303" pitchFamily="18" charset="0"/>
          <a:ea typeface="+mn-ea"/>
          <a:cs typeface="Arial" pitchFamily="34" charset="0"/>
        </a:defRPr>
      </a:lvl1pPr>
      <a:lvl2pPr marL="742950" indent="-285750" algn="just" rtl="0" eaLnBrk="0" fontAlgn="base" hangingPunct="0">
        <a:spcBef>
          <a:spcPct val="20000"/>
        </a:spcBef>
        <a:spcAft>
          <a:spcPct val="0"/>
        </a:spcAft>
        <a:buFont typeface="Arial" charset="0"/>
        <a:buChar char="–"/>
        <a:defRPr sz="1900" kern="1200">
          <a:solidFill>
            <a:schemeClr val="tx1"/>
          </a:solidFill>
          <a:latin typeface="Georgia" panose="02040502050405020303" pitchFamily="18" charset="0"/>
          <a:ea typeface="+mn-ea"/>
          <a:cs typeface="Arial" pitchFamily="34" charset="0"/>
        </a:defRPr>
      </a:lvl2pPr>
      <a:lvl3pPr marL="1143000" indent="-228600" algn="just" rtl="0" eaLnBrk="0" fontAlgn="base" hangingPunct="0">
        <a:spcBef>
          <a:spcPct val="20000"/>
        </a:spcBef>
        <a:spcAft>
          <a:spcPct val="0"/>
        </a:spcAft>
        <a:buFont typeface="Arial" charset="0"/>
        <a:buChar char="•"/>
        <a:defRPr sz="1800" kern="1200">
          <a:solidFill>
            <a:schemeClr val="tx1"/>
          </a:solidFill>
          <a:latin typeface="Georgia" panose="02040502050405020303" pitchFamily="18" charset="0"/>
          <a:ea typeface="+mn-ea"/>
          <a:cs typeface="Arial" pitchFamily="34" charset="0"/>
        </a:defRPr>
      </a:lvl3pPr>
      <a:lvl4pPr marL="1600200" indent="-228600" algn="just" rtl="0" eaLnBrk="0" fontAlgn="base" hangingPunct="0">
        <a:spcBef>
          <a:spcPct val="20000"/>
        </a:spcBef>
        <a:spcAft>
          <a:spcPct val="0"/>
        </a:spcAft>
        <a:buFont typeface="Arial" charset="0"/>
        <a:buChar char="–"/>
        <a:defRPr sz="1700" kern="1200">
          <a:solidFill>
            <a:schemeClr val="tx1"/>
          </a:solidFill>
          <a:latin typeface="Georgia" panose="02040502050405020303" pitchFamily="18" charset="0"/>
          <a:ea typeface="+mn-ea"/>
          <a:cs typeface="Arial" pitchFamily="34" charset="0"/>
        </a:defRPr>
      </a:lvl4pPr>
      <a:lvl5pPr marL="2057400" indent="-228600" algn="just"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audio" Target="../media/media10.wav"/><Relationship Id="rId2" Type="http://schemas.microsoft.com/office/2007/relationships/media" Target="../media/media10.wav"/><Relationship Id="rId1" Type="http://schemas.openxmlformats.org/officeDocument/2006/relationships/tags" Target="../tags/tag5.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wav"/><Relationship Id="rId2" Type="http://schemas.microsoft.com/office/2007/relationships/media" Target="../media/media11.wav"/><Relationship Id="rId1" Type="http://schemas.openxmlformats.org/officeDocument/2006/relationships/tags" Target="../tags/tag6.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wav"/><Relationship Id="rId2" Type="http://schemas.microsoft.com/office/2007/relationships/media" Target="../media/media12.wav"/><Relationship Id="rId1" Type="http://schemas.openxmlformats.org/officeDocument/2006/relationships/tags" Target="../tags/tag7.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wav"/><Relationship Id="rId2" Type="http://schemas.microsoft.com/office/2007/relationships/media" Target="../media/media13.wav"/><Relationship Id="rId1" Type="http://schemas.openxmlformats.org/officeDocument/2006/relationships/tags" Target="../tags/tag8.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wav"/><Relationship Id="rId2" Type="http://schemas.microsoft.com/office/2007/relationships/media" Target="../media/media14.wav"/><Relationship Id="rId1" Type="http://schemas.openxmlformats.org/officeDocument/2006/relationships/tags" Target="../tags/tag9.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wav"/><Relationship Id="rId2" Type="http://schemas.microsoft.com/office/2007/relationships/media" Target="../media/media15.wav"/><Relationship Id="rId1" Type="http://schemas.openxmlformats.org/officeDocument/2006/relationships/tags" Target="../tags/tag10.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wav"/><Relationship Id="rId2" Type="http://schemas.microsoft.com/office/2007/relationships/media" Target="../media/media16.wav"/><Relationship Id="rId1" Type="http://schemas.openxmlformats.org/officeDocument/2006/relationships/tags" Target="../tags/tag1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wav"/><Relationship Id="rId2" Type="http://schemas.microsoft.com/office/2007/relationships/media" Target="../media/media17.wav"/><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8.wav"/><Relationship Id="rId2" Type="http://schemas.microsoft.com/office/2007/relationships/media" Target="../media/media18.wav"/><Relationship Id="rId1" Type="http://schemas.openxmlformats.org/officeDocument/2006/relationships/tags" Target="../tags/tag1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9.wav"/><Relationship Id="rId2" Type="http://schemas.microsoft.com/office/2007/relationships/media" Target="../media/media19.wav"/><Relationship Id="rId1" Type="http://schemas.openxmlformats.org/officeDocument/2006/relationships/tags" Target="../tags/tag14.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audio" Target="../media/media20.wav"/><Relationship Id="rId2" Type="http://schemas.microsoft.com/office/2007/relationships/media" Target="../media/media20.wav"/><Relationship Id="rId1" Type="http://schemas.openxmlformats.org/officeDocument/2006/relationships/tags" Target="../tags/tag15.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media21.wav"/><Relationship Id="rId2" Type="http://schemas.microsoft.com/office/2007/relationships/media" Target="../media/media21.wav"/><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media22.wav"/><Relationship Id="rId2" Type="http://schemas.microsoft.com/office/2007/relationships/media" Target="../media/media22.wav"/><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audio" Target="../media/media23.wav"/><Relationship Id="rId2" Type="http://schemas.microsoft.com/office/2007/relationships/media" Target="../media/media23.wav"/><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audio" Target="../media/media24.wav"/><Relationship Id="rId2" Type="http://schemas.microsoft.com/office/2007/relationships/media" Target="../media/media24.wav"/><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audio" Target="../media/media25.wav"/><Relationship Id="rId2" Type="http://schemas.microsoft.com/office/2007/relationships/media" Target="../media/media25.wav"/><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audio" Target="../media/media26.wav"/><Relationship Id="rId2" Type="http://schemas.microsoft.com/office/2007/relationships/media" Target="../media/media26.wav"/><Relationship Id="rId1" Type="http://schemas.openxmlformats.org/officeDocument/2006/relationships/tags" Target="../tags/tag21.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audio" Target="../media/media27.wav"/><Relationship Id="rId2" Type="http://schemas.microsoft.com/office/2007/relationships/media" Target="../media/media27.wav"/><Relationship Id="rId1" Type="http://schemas.openxmlformats.org/officeDocument/2006/relationships/tags" Target="../tags/tag2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audio" Target="../media/media28.wav"/><Relationship Id="rId2" Type="http://schemas.microsoft.com/office/2007/relationships/media" Target="../media/media28.wav"/><Relationship Id="rId1" Type="http://schemas.openxmlformats.org/officeDocument/2006/relationships/tags" Target="../tags/tag2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audio" Target="../media/media29.wav"/><Relationship Id="rId2" Type="http://schemas.microsoft.com/office/2007/relationships/media" Target="../media/media29.wav"/><Relationship Id="rId1" Type="http://schemas.openxmlformats.org/officeDocument/2006/relationships/tags" Target="../tags/tag24.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2" Type="http://schemas.microsoft.com/office/2007/relationships/media" Target="../media/media3.wav"/><Relationship Id="rId1" Type="http://schemas.openxmlformats.org/officeDocument/2006/relationships/tags" Target="../tags/tag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audio" Target="../media/media30.wav"/><Relationship Id="rId2" Type="http://schemas.microsoft.com/office/2007/relationships/media" Target="../media/media30.wav"/><Relationship Id="rId1" Type="http://schemas.openxmlformats.org/officeDocument/2006/relationships/tags" Target="../tags/tag25.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audio" Target="../media/media31.wav"/><Relationship Id="rId2" Type="http://schemas.microsoft.com/office/2007/relationships/media" Target="../media/media31.wav"/><Relationship Id="rId1" Type="http://schemas.openxmlformats.org/officeDocument/2006/relationships/tags" Target="../tags/tag26.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audio" Target="../media/media32.wav"/><Relationship Id="rId2" Type="http://schemas.microsoft.com/office/2007/relationships/media" Target="../media/media32.wav"/><Relationship Id="rId1" Type="http://schemas.openxmlformats.org/officeDocument/2006/relationships/tags" Target="../tags/tag27.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wav"/><Relationship Id="rId1" Type="http://schemas.microsoft.com/office/2007/relationships/media" Target="../media/media33.wav"/><Relationship Id="rId5" Type="http://schemas.openxmlformats.org/officeDocument/2006/relationships/image" Target="../media/image10.png"/><Relationship Id="rId4" Type="http://schemas.openxmlformats.org/officeDocument/2006/relationships/image" Target="../media/image11.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wav"/><Relationship Id="rId1" Type="http://schemas.microsoft.com/office/2007/relationships/media" Target="../media/media34.wav"/><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3" Type="http://schemas.openxmlformats.org/officeDocument/2006/relationships/hyperlink" Target="http://www.cplusplus.com/doc/tutorial/control/" TargetMode="External"/><Relationship Id="rId2" Type="http://schemas.openxmlformats.org/officeDocument/2006/relationships/hyperlink" Target="https://en.wikipedia.org/wiki/While_loop" TargetMode="External"/><Relationship Id="rId1" Type="http://schemas.openxmlformats.org/officeDocument/2006/relationships/slideLayout" Target="../slideLayouts/slideLayout2.xml"/><Relationship Id="rId4" Type="http://schemas.openxmlformats.org/officeDocument/2006/relationships/hyperlink" Target="https://www.tutorialspoint.com/cplusplus/cpp_while_loop.htm"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audio" Target="../media/media8.wav"/><Relationship Id="rId2" Type="http://schemas.microsoft.com/office/2007/relationships/media" Target="../media/media8.wav"/><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wav"/><Relationship Id="rId2" Type="http://schemas.microsoft.com/office/2007/relationships/media" Target="../media/media9.wav"/><Relationship Id="rId1" Type="http://schemas.openxmlformats.org/officeDocument/2006/relationships/tags" Target="../tags/tag4.xml"/><Relationship Id="rId5" Type="http://schemas.openxmlformats.org/officeDocument/2006/relationships/image" Target="../media/image9.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smtClean="0"/>
              <a:t>While loops</a:t>
            </a:r>
            <a:endParaRPr lang="en-CA"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23974343"/>
      </p:ext>
    </p:extLst>
  </p:cSld>
  <p:clrMapOvr>
    <a:masterClrMapping/>
  </p:clrMapOvr>
  <mc:AlternateContent xmlns:mc="http://schemas.openxmlformats.org/markup-compatibility/2006">
    <mc:Choice xmlns:p14="http://schemas.microsoft.com/office/powerpoint/2010/main" Requires="p14">
      <p:transition spd="slow" p14:dur="2000" advTm="16828"/>
    </mc:Choice>
    <mc:Fallback>
      <p:transition spd="slow" advTm="168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 guessing game</a:t>
            </a:r>
            <a:endParaRPr lang="en-CA" dirty="0"/>
          </a:p>
        </p:txBody>
      </p:sp>
      <p:sp>
        <p:nvSpPr>
          <p:cNvPr id="3" name="Content Placeholder 2"/>
          <p:cNvSpPr>
            <a:spLocks noGrp="1"/>
          </p:cNvSpPr>
          <p:nvPr>
            <p:ph idx="1"/>
          </p:nvPr>
        </p:nvSpPr>
        <p:spPr>
          <a:xfrm>
            <a:off x="457200" y="1484784"/>
            <a:ext cx="8229600" cy="4525963"/>
          </a:xfrm>
        </p:spPr>
        <p:txBody>
          <a:bodyPr/>
          <a:lstStyle/>
          <a:p>
            <a:pPr marL="800100" lvl="2" indent="0" algn="l">
              <a:buNone/>
            </a:pPr>
            <a:r>
              <a:rPr lang="en-US" dirty="0">
                <a:latin typeface="Consolas" panose="020B0609020204030204" pitchFamily="49" charset="0"/>
                <a:cs typeface="Consolas" panose="020B0609020204030204" pitchFamily="49" charset="0"/>
              </a:rPr>
              <a:t> </a:t>
            </a:r>
            <a:r>
              <a:rPr lang="en-US" dirty="0" smtClean="0">
                <a:latin typeface="Consolas" panose="020B0609020204030204" pitchFamily="49" charset="0"/>
                <a:cs typeface="Consolas" panose="020B0609020204030204" pitchFamily="49" charset="0"/>
              </a:rPr>
              <a:t>   while ( true ) {</a:t>
            </a:r>
          </a:p>
          <a:p>
            <a:pPr marL="800100" lvl="2" indent="0" algn="l">
              <a:buNone/>
            </a:pPr>
            <a:r>
              <a:rPr lang="en-US" dirty="0" smtClean="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int</a:t>
            </a:r>
            <a:r>
              <a:rPr lang="en-US" dirty="0">
                <a:latin typeface="Consolas" panose="020B0609020204030204" pitchFamily="49" charset="0"/>
                <a:cs typeface="Consolas" panose="020B0609020204030204" pitchFamily="49" charset="0"/>
              </a:rPr>
              <a:t> </a:t>
            </a:r>
            <a:r>
              <a:rPr lang="en-US" dirty="0" err="1" smtClean="0">
                <a:latin typeface="Consolas" panose="020B0609020204030204" pitchFamily="49" charset="0"/>
                <a:cs typeface="Consolas" panose="020B0609020204030204" pitchFamily="49" charset="0"/>
              </a:rPr>
              <a:t>guessed_number</a:t>
            </a:r>
            <a:r>
              <a:rPr lang="en-US" dirty="0" smtClean="0">
                <a:latin typeface="Consolas" panose="020B0609020204030204" pitchFamily="49" charset="0"/>
                <a:cs typeface="Consolas" panose="020B0609020204030204" pitchFamily="49" charset="0"/>
              </a:rPr>
              <a:t>{};</a:t>
            </a:r>
            <a:endParaRPr lang="en-US" dirty="0">
              <a:latin typeface="Consolas" panose="020B0609020204030204" pitchFamily="49" charset="0"/>
              <a:cs typeface="Consolas" panose="020B0609020204030204" pitchFamily="49" charset="0"/>
            </a:endParaRPr>
          </a:p>
          <a:p>
            <a:pPr marL="800100" lvl="2" indent="0" algn="l">
              <a:buNone/>
            </a:pPr>
            <a:r>
              <a:rPr lang="en-US" dirty="0" smtClean="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std</a:t>
            </a:r>
            <a:r>
              <a:rPr lang="en-US" dirty="0">
                <a:latin typeface="Consolas" panose="020B0609020204030204" pitchFamily="49" charset="0"/>
                <a:cs typeface="Consolas" panose="020B0609020204030204" pitchFamily="49" charset="0"/>
              </a:rPr>
              <a:t>::</a:t>
            </a:r>
            <a:r>
              <a:rPr lang="en-US" dirty="0" err="1">
                <a:latin typeface="Consolas" panose="020B0609020204030204" pitchFamily="49" charset="0"/>
                <a:cs typeface="Consolas" panose="020B0609020204030204" pitchFamily="49" charset="0"/>
              </a:rPr>
              <a:t>cout</a:t>
            </a:r>
            <a:r>
              <a:rPr lang="en-US" dirty="0">
                <a:latin typeface="Consolas" panose="020B0609020204030204" pitchFamily="49" charset="0"/>
                <a:cs typeface="Consolas" panose="020B0609020204030204" pitchFamily="49" charset="0"/>
              </a:rPr>
              <a:t> &lt;&lt; "Player </a:t>
            </a:r>
            <a:r>
              <a:rPr lang="en-US" dirty="0" smtClean="0">
                <a:latin typeface="Consolas" panose="020B0609020204030204" pitchFamily="49" charset="0"/>
                <a:cs typeface="Consolas" panose="020B0609020204030204" pitchFamily="49" charset="0"/>
              </a:rPr>
              <a:t>B: </a:t>
            </a:r>
            <a:r>
              <a:rPr lang="en-US" dirty="0">
                <a:latin typeface="Consolas" panose="020B0609020204030204" pitchFamily="49" charset="0"/>
                <a:cs typeface="Consolas" panose="020B0609020204030204" pitchFamily="49" charset="0"/>
              </a:rPr>
              <a:t>enter </a:t>
            </a:r>
            <a:r>
              <a:rPr lang="en-US" dirty="0" smtClean="0">
                <a:latin typeface="Consolas" panose="020B0609020204030204" pitchFamily="49" charset="0"/>
                <a:cs typeface="Consolas" panose="020B0609020204030204" pitchFamily="49" charset="0"/>
              </a:rPr>
              <a:t>a guess: </a:t>
            </a:r>
            <a:r>
              <a:rPr lang="en-US" dirty="0">
                <a:latin typeface="Consolas" panose="020B0609020204030204" pitchFamily="49" charset="0"/>
                <a:cs typeface="Consolas" panose="020B0609020204030204" pitchFamily="49" charset="0"/>
              </a:rPr>
              <a:t>";</a:t>
            </a:r>
          </a:p>
          <a:p>
            <a:pPr marL="800100" lvl="2" indent="0" algn="l">
              <a:buNone/>
            </a:pPr>
            <a:r>
              <a:rPr lang="en-US" dirty="0" smtClean="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std</a:t>
            </a:r>
            <a:r>
              <a:rPr lang="en-US" dirty="0">
                <a:latin typeface="Consolas" panose="020B0609020204030204" pitchFamily="49" charset="0"/>
                <a:cs typeface="Consolas" panose="020B0609020204030204" pitchFamily="49" charset="0"/>
              </a:rPr>
              <a:t>::</a:t>
            </a:r>
            <a:r>
              <a:rPr lang="en-US" dirty="0" err="1">
                <a:latin typeface="Consolas" panose="020B0609020204030204" pitchFamily="49" charset="0"/>
                <a:cs typeface="Consolas" panose="020B0609020204030204" pitchFamily="49" charset="0"/>
              </a:rPr>
              <a:t>cin</a:t>
            </a:r>
            <a:r>
              <a:rPr lang="en-US" dirty="0">
                <a:latin typeface="Consolas" panose="020B0609020204030204" pitchFamily="49" charset="0"/>
                <a:cs typeface="Consolas" panose="020B0609020204030204" pitchFamily="49" charset="0"/>
              </a:rPr>
              <a:t> &gt;&gt; </a:t>
            </a:r>
            <a:r>
              <a:rPr lang="en-US" dirty="0" err="1" smtClean="0">
                <a:latin typeface="Consolas" panose="020B0609020204030204" pitchFamily="49" charset="0"/>
                <a:cs typeface="Consolas" panose="020B0609020204030204" pitchFamily="49" charset="0"/>
              </a:rPr>
              <a:t>guessed</a:t>
            </a:r>
            <a:r>
              <a:rPr lang="en-US" dirty="0" err="1">
                <a:latin typeface="Consolas" panose="020B0609020204030204" pitchFamily="49" charset="0"/>
                <a:cs typeface="Consolas" panose="020B0609020204030204" pitchFamily="49" charset="0"/>
              </a:rPr>
              <a:t>_number</a:t>
            </a:r>
            <a:r>
              <a:rPr lang="en-US" dirty="0" smtClean="0">
                <a:latin typeface="Consolas" panose="020B0609020204030204" pitchFamily="49" charset="0"/>
                <a:cs typeface="Consolas" panose="020B0609020204030204" pitchFamily="49" charset="0"/>
              </a:rPr>
              <a:t>;</a:t>
            </a:r>
          </a:p>
          <a:p>
            <a:pPr marL="800100" lvl="2" indent="0" algn="l">
              <a:buNone/>
            </a:pPr>
            <a:endParaRPr lang="en-US" dirty="0">
              <a:latin typeface="Consolas" panose="020B0609020204030204" pitchFamily="49" charset="0"/>
              <a:cs typeface="Consolas" panose="020B0609020204030204" pitchFamily="49" charset="0"/>
            </a:endParaRPr>
          </a:p>
          <a:p>
            <a:pPr marL="800100" lvl="2" indent="0" algn="l">
              <a:buNone/>
            </a:pPr>
            <a:r>
              <a:rPr lang="en-US" dirty="0" smtClean="0">
                <a:latin typeface="Consolas" panose="020B0609020204030204" pitchFamily="49" charset="0"/>
                <a:cs typeface="Consolas" panose="020B0609020204030204" pitchFamily="49" charset="0"/>
              </a:rPr>
              <a:t>        if ( </a:t>
            </a:r>
            <a:r>
              <a:rPr lang="en-US" dirty="0" err="1" smtClean="0">
                <a:latin typeface="Consolas" panose="020B0609020204030204" pitchFamily="49" charset="0"/>
                <a:cs typeface="Consolas" panose="020B0609020204030204" pitchFamily="49" charset="0"/>
              </a:rPr>
              <a:t>guessed</a:t>
            </a:r>
            <a:r>
              <a:rPr lang="en-US" dirty="0" err="1">
                <a:latin typeface="Consolas" panose="020B0609020204030204" pitchFamily="49" charset="0"/>
                <a:cs typeface="Consolas" panose="020B0609020204030204" pitchFamily="49" charset="0"/>
              </a:rPr>
              <a:t>_number</a:t>
            </a:r>
            <a:r>
              <a:rPr lang="en-US" dirty="0" smtClean="0">
                <a:latin typeface="Consolas" panose="020B0609020204030204" pitchFamily="49" charset="0"/>
                <a:cs typeface="Consolas" panose="020B0609020204030204" pitchFamily="49" charset="0"/>
              </a:rPr>
              <a:t> == </a:t>
            </a:r>
            <a:r>
              <a:rPr lang="en-US" dirty="0" err="1" smtClean="0">
                <a:latin typeface="Consolas" panose="020B0609020204030204" pitchFamily="49" charset="0"/>
                <a:cs typeface="Consolas" panose="020B0609020204030204" pitchFamily="49" charset="0"/>
              </a:rPr>
              <a:t>secret_number</a:t>
            </a:r>
            <a:r>
              <a:rPr lang="en-US" dirty="0" smtClean="0">
                <a:latin typeface="Consolas" panose="020B0609020204030204" pitchFamily="49" charset="0"/>
                <a:cs typeface="Consolas" panose="020B0609020204030204" pitchFamily="49" charset="0"/>
              </a:rPr>
              <a:t> ) {</a:t>
            </a:r>
          </a:p>
          <a:p>
            <a:pPr marL="800100" lvl="2" indent="0" algn="l">
              <a:buNone/>
            </a:pPr>
            <a:r>
              <a:rPr lang="en-US" dirty="0">
                <a:latin typeface="Consolas" panose="020B0609020204030204" pitchFamily="49" charset="0"/>
                <a:cs typeface="Consolas" panose="020B0609020204030204" pitchFamily="49" charset="0"/>
              </a:rPr>
              <a:t> </a:t>
            </a:r>
            <a:r>
              <a:rPr lang="en-US" dirty="0" smtClean="0">
                <a:latin typeface="Consolas" panose="020B0609020204030204" pitchFamily="49" charset="0"/>
                <a:cs typeface="Consolas" panose="020B0609020204030204" pitchFamily="49" charset="0"/>
              </a:rPr>
              <a:t>           </a:t>
            </a:r>
            <a:r>
              <a:rPr lang="en-US" dirty="0" err="1" smtClean="0">
                <a:latin typeface="Consolas" panose="020B0609020204030204" pitchFamily="49" charset="0"/>
                <a:cs typeface="Consolas" panose="020B0609020204030204" pitchFamily="49" charset="0"/>
              </a:rPr>
              <a:t>std</a:t>
            </a:r>
            <a:r>
              <a:rPr lang="en-US" dirty="0" smtClean="0">
                <a:latin typeface="Consolas" panose="020B0609020204030204" pitchFamily="49" charset="0"/>
                <a:cs typeface="Consolas" panose="020B0609020204030204" pitchFamily="49" charset="0"/>
              </a:rPr>
              <a:t>::</a:t>
            </a:r>
            <a:r>
              <a:rPr lang="en-US" dirty="0" err="1" smtClean="0">
                <a:latin typeface="Consolas" panose="020B0609020204030204" pitchFamily="49" charset="0"/>
                <a:cs typeface="Consolas" panose="020B0609020204030204" pitchFamily="49" charset="0"/>
              </a:rPr>
              <a:t>cout</a:t>
            </a:r>
            <a:r>
              <a:rPr lang="en-US" dirty="0" smtClean="0">
                <a:latin typeface="Consolas" panose="020B0609020204030204" pitchFamily="49" charset="0"/>
                <a:cs typeface="Consolas" panose="020B0609020204030204" pitchFamily="49" charset="0"/>
              </a:rPr>
              <a:t> &lt;&lt; "You guessed the secret number"</a:t>
            </a:r>
          </a:p>
          <a:p>
            <a:pPr marL="800100" lvl="2" indent="0" algn="l">
              <a:buNone/>
            </a:pPr>
            <a:r>
              <a:rPr lang="en-US" dirty="0" smtClean="0">
                <a:latin typeface="Consolas" panose="020B0609020204030204" pitchFamily="49" charset="0"/>
                <a:cs typeface="Consolas" panose="020B0609020204030204" pitchFamily="49" charset="0"/>
              </a:rPr>
              <a:t>                      &lt;&lt; </a:t>
            </a:r>
            <a:r>
              <a:rPr lang="en-US" dirty="0" err="1" smtClean="0">
                <a:latin typeface="Consolas" panose="020B0609020204030204" pitchFamily="49" charset="0"/>
                <a:cs typeface="Consolas" panose="020B0609020204030204" pitchFamily="49" charset="0"/>
              </a:rPr>
              <a:t>std</a:t>
            </a:r>
            <a:r>
              <a:rPr lang="en-US" dirty="0" smtClean="0">
                <a:latin typeface="Consolas" panose="020B0609020204030204" pitchFamily="49" charset="0"/>
                <a:cs typeface="Consolas" panose="020B0609020204030204" pitchFamily="49" charset="0"/>
              </a:rPr>
              <a:t>::</a:t>
            </a:r>
            <a:r>
              <a:rPr lang="en-US" dirty="0" err="1" smtClean="0">
                <a:latin typeface="Consolas" panose="020B0609020204030204" pitchFamily="49" charset="0"/>
                <a:cs typeface="Consolas" panose="020B0609020204030204" pitchFamily="49" charset="0"/>
              </a:rPr>
              <a:t>endl</a:t>
            </a:r>
            <a:r>
              <a:rPr lang="en-US" dirty="0" smtClean="0">
                <a:latin typeface="Consolas" panose="020B0609020204030204" pitchFamily="49" charset="0"/>
                <a:cs typeface="Consolas" panose="020B0609020204030204" pitchFamily="49" charset="0"/>
              </a:rPr>
              <a:t>;</a:t>
            </a:r>
          </a:p>
          <a:p>
            <a:pPr marL="800100" lvl="2" indent="0" algn="l">
              <a:buNone/>
            </a:pPr>
            <a:r>
              <a:rPr lang="en-US" dirty="0">
                <a:latin typeface="Consolas" panose="020B0609020204030204" pitchFamily="49" charset="0"/>
                <a:cs typeface="Consolas" panose="020B0609020204030204" pitchFamily="49" charset="0"/>
              </a:rPr>
              <a:t> </a:t>
            </a:r>
            <a:r>
              <a:rPr lang="en-US" dirty="0" smtClean="0">
                <a:latin typeface="Consolas" panose="020B0609020204030204" pitchFamily="49" charset="0"/>
                <a:cs typeface="Consolas" panose="020B0609020204030204" pitchFamily="49" charset="0"/>
              </a:rPr>
              <a:t>           break;</a:t>
            </a:r>
            <a:endParaRPr lang="en-US" dirty="0" smtClean="0">
              <a:latin typeface="Consolas" panose="020B0609020204030204" pitchFamily="49" charset="0"/>
              <a:cs typeface="Consolas" panose="020B0609020204030204" pitchFamily="49" charset="0"/>
            </a:endParaRPr>
          </a:p>
          <a:p>
            <a:pPr marL="800100" lvl="2" indent="0" algn="l">
              <a:buNone/>
            </a:pPr>
            <a:r>
              <a:rPr lang="en-US" dirty="0">
                <a:latin typeface="Consolas" panose="020B0609020204030204" pitchFamily="49" charset="0"/>
                <a:cs typeface="Consolas" panose="020B0609020204030204" pitchFamily="49" charset="0"/>
              </a:rPr>
              <a:t> </a:t>
            </a:r>
            <a:r>
              <a:rPr lang="en-US" dirty="0" smtClean="0">
                <a:latin typeface="Consolas" panose="020B0609020204030204" pitchFamily="49" charset="0"/>
                <a:cs typeface="Consolas" panose="020B0609020204030204" pitchFamily="49" charset="0"/>
              </a:rPr>
              <a:t>       }</a:t>
            </a:r>
          </a:p>
          <a:p>
            <a:pPr marL="800100" lvl="2" indent="0" algn="l">
              <a:buNone/>
            </a:pPr>
            <a:r>
              <a:rPr lang="en-US" dirty="0" smtClean="0">
                <a:latin typeface="Consolas" panose="020B0609020204030204" pitchFamily="49" charset="0"/>
                <a:cs typeface="Consolas" panose="020B0609020204030204" pitchFamily="49" charset="0"/>
              </a:rPr>
              <a:t>         </a:t>
            </a:r>
          </a:p>
          <a:p>
            <a:pPr marL="800100" lvl="2" indent="0" algn="l">
              <a:buNone/>
            </a:pPr>
            <a:r>
              <a:rPr lang="en-US" dirty="0" smtClean="0">
                <a:latin typeface="Consolas" panose="020B0609020204030204" pitchFamily="49" charset="0"/>
                <a:cs typeface="Consolas" panose="020B0609020204030204" pitchFamily="49" charset="0"/>
              </a:rPr>
              <a:t>        </a:t>
            </a:r>
          </a:p>
          <a:p>
            <a:pPr marL="800100" lvl="2" indent="0" algn="l">
              <a:buNone/>
            </a:pPr>
            <a:r>
              <a:rPr lang="en-US" dirty="0" smtClean="0">
                <a:latin typeface="Consolas" panose="020B0609020204030204" pitchFamily="49" charset="0"/>
                <a:cs typeface="Consolas" panose="020B0609020204030204" pitchFamily="49" charset="0"/>
              </a:rPr>
              <a:t>    }</a:t>
            </a:r>
          </a:p>
          <a:p>
            <a:pPr marL="800100" lvl="2" indent="0" algn="l">
              <a:buNone/>
            </a:pPr>
            <a:endParaRPr lang="en-US" dirty="0">
              <a:latin typeface="Consolas" panose="020B0609020204030204" pitchFamily="49" charset="0"/>
              <a:cs typeface="Consolas" panose="020B0609020204030204" pitchFamily="49" charset="0"/>
            </a:endParaRPr>
          </a:p>
          <a:p>
            <a:pPr marL="800100" lvl="2" indent="0" algn="l">
              <a:buNone/>
            </a:pPr>
            <a:r>
              <a:rPr lang="en-US" dirty="0" smtClean="0">
                <a:latin typeface="Consolas" panose="020B0609020204030204" pitchFamily="49" charset="0"/>
                <a:cs typeface="Consolas" panose="020B0609020204030204" pitchFamily="49" charset="0"/>
              </a:rPr>
              <a:t>    return 0;</a:t>
            </a:r>
          </a:p>
          <a:p>
            <a:pPr marL="800100" lvl="2" indent="0" algn="l">
              <a:buNone/>
            </a:pPr>
            <a:r>
              <a:rPr lang="en-US" dirty="0" smtClean="0">
                <a:latin typeface="Consolas" panose="020B0609020204030204" pitchFamily="49" charset="0"/>
                <a:cs typeface="Consolas" panose="020B0609020204030204" pitchFamily="49" charset="0"/>
              </a:rPr>
              <a:t>}</a:t>
            </a:r>
            <a:endParaRPr lang="en-US" dirty="0">
              <a:latin typeface="Consolas" panose="020B0609020204030204" pitchFamily="49" charset="0"/>
              <a:cs typeface="Consolas" panose="020B0609020204030204" pitchFamily="49" charset="0"/>
            </a:endParaRPr>
          </a:p>
        </p:txBody>
      </p:sp>
      <p:sp>
        <p:nvSpPr>
          <p:cNvPr id="4" name="Content Placeholder 2"/>
          <p:cNvSpPr txBox="1">
            <a:spLocks/>
          </p:cNvSpPr>
          <p:nvPr/>
        </p:nvSpPr>
        <p:spPr bwMode="auto">
          <a:xfrm>
            <a:off x="1475656" y="4449812"/>
            <a:ext cx="7056784" cy="14401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just" rtl="0" eaLnBrk="0" fontAlgn="base" hangingPunct="0">
              <a:spcBef>
                <a:spcPct val="20000"/>
              </a:spcBef>
              <a:spcAft>
                <a:spcPct val="0"/>
              </a:spcAft>
              <a:buFont typeface="Arial" panose="020B0604020202020204" pitchFamily="34" charset="0"/>
              <a:buChar char="•"/>
              <a:defRPr sz="2000" kern="1200">
                <a:solidFill>
                  <a:schemeClr val="tx1"/>
                </a:solidFill>
                <a:latin typeface="Georgia" panose="02040502050405020303" pitchFamily="18" charset="0"/>
                <a:ea typeface="+mn-ea"/>
                <a:cs typeface="Arial" pitchFamily="34" charset="0"/>
              </a:defRPr>
            </a:lvl1pPr>
            <a:lvl2pPr marL="742950" indent="-285750" algn="just" rtl="0" eaLnBrk="0" fontAlgn="base" hangingPunct="0">
              <a:spcBef>
                <a:spcPct val="20000"/>
              </a:spcBef>
              <a:spcAft>
                <a:spcPct val="0"/>
              </a:spcAft>
              <a:buFont typeface="Arial" charset="0"/>
              <a:buChar char="–"/>
              <a:defRPr sz="1900" kern="1200">
                <a:solidFill>
                  <a:schemeClr val="tx1"/>
                </a:solidFill>
                <a:latin typeface="Georgia" panose="02040502050405020303" pitchFamily="18" charset="0"/>
                <a:ea typeface="+mn-ea"/>
                <a:cs typeface="Arial" pitchFamily="34" charset="0"/>
              </a:defRPr>
            </a:lvl2pPr>
            <a:lvl3pPr marL="1143000" indent="-228600" algn="just" rtl="0" eaLnBrk="0" fontAlgn="base" hangingPunct="0">
              <a:spcBef>
                <a:spcPct val="20000"/>
              </a:spcBef>
              <a:spcAft>
                <a:spcPct val="0"/>
              </a:spcAft>
              <a:buFont typeface="Arial" charset="0"/>
              <a:buChar char="•"/>
              <a:defRPr sz="1800" kern="1200">
                <a:solidFill>
                  <a:schemeClr val="tx1"/>
                </a:solidFill>
                <a:latin typeface="Georgia" panose="02040502050405020303" pitchFamily="18" charset="0"/>
                <a:ea typeface="+mn-ea"/>
                <a:cs typeface="Arial" pitchFamily="34" charset="0"/>
              </a:defRPr>
            </a:lvl3pPr>
            <a:lvl4pPr marL="1600200" indent="-228600" algn="just" rtl="0" eaLnBrk="0" fontAlgn="base" hangingPunct="0">
              <a:spcBef>
                <a:spcPct val="20000"/>
              </a:spcBef>
              <a:spcAft>
                <a:spcPct val="0"/>
              </a:spcAft>
              <a:buFont typeface="Arial" charset="0"/>
              <a:buChar char="–"/>
              <a:defRPr sz="1700" kern="1200">
                <a:solidFill>
                  <a:schemeClr val="tx1"/>
                </a:solidFill>
                <a:latin typeface="Georgia" panose="02040502050405020303" pitchFamily="18" charset="0"/>
                <a:ea typeface="+mn-ea"/>
                <a:cs typeface="Arial" pitchFamily="34" charset="0"/>
              </a:defRPr>
            </a:lvl4pPr>
            <a:lvl5pPr marL="2057400" indent="-228600" algn="just"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800100" lvl="2" indent="0" algn="l">
              <a:buFont typeface="Arial" charset="0"/>
              <a:buNone/>
            </a:pPr>
            <a:r>
              <a:rPr lang="en-US" dirty="0" smtClean="0">
                <a:latin typeface="Consolas" panose="020B0609020204030204" pitchFamily="49" charset="0"/>
                <a:cs typeface="Consolas" panose="020B0609020204030204" pitchFamily="49" charset="0"/>
              </a:rPr>
              <a:t>  else {</a:t>
            </a:r>
          </a:p>
          <a:p>
            <a:pPr marL="800100" lvl="2" indent="0" algn="l">
              <a:buFont typeface="Arial" charset="0"/>
              <a:buNone/>
            </a:pPr>
            <a:r>
              <a:rPr lang="en-US" dirty="0" smtClean="0">
                <a:latin typeface="Consolas" panose="020B0609020204030204" pitchFamily="49" charset="0"/>
                <a:cs typeface="Consolas" panose="020B0609020204030204" pitchFamily="49" charset="0"/>
              </a:rPr>
              <a:t>    </a:t>
            </a:r>
            <a:r>
              <a:rPr lang="en-US" dirty="0" err="1" smtClean="0">
                <a:latin typeface="Consolas" panose="020B0609020204030204" pitchFamily="49" charset="0"/>
                <a:cs typeface="Consolas" panose="020B0609020204030204" pitchFamily="49" charset="0"/>
              </a:rPr>
              <a:t>std</a:t>
            </a:r>
            <a:r>
              <a:rPr lang="en-US" dirty="0" smtClean="0">
                <a:latin typeface="Consolas" panose="020B0609020204030204" pitchFamily="49" charset="0"/>
                <a:cs typeface="Consolas" panose="020B0609020204030204" pitchFamily="49" charset="0"/>
              </a:rPr>
              <a:t>::</a:t>
            </a:r>
            <a:r>
              <a:rPr lang="en-US" dirty="0" err="1" smtClean="0">
                <a:latin typeface="Consolas" panose="020B0609020204030204" pitchFamily="49" charset="0"/>
                <a:cs typeface="Consolas" panose="020B0609020204030204" pitchFamily="49" charset="0"/>
              </a:rPr>
              <a:t>cout</a:t>
            </a:r>
            <a:r>
              <a:rPr lang="en-US" dirty="0" smtClean="0">
                <a:latin typeface="Consolas" panose="020B0609020204030204" pitchFamily="49" charset="0"/>
                <a:cs typeface="Consolas" panose="020B0609020204030204" pitchFamily="49" charset="0"/>
              </a:rPr>
              <a:t> "Incorrect guess" &lt;&lt; </a:t>
            </a:r>
            <a:r>
              <a:rPr lang="en-US" dirty="0" err="1" smtClean="0">
                <a:latin typeface="Consolas" panose="020B0609020204030204" pitchFamily="49" charset="0"/>
                <a:cs typeface="Consolas" panose="020B0609020204030204" pitchFamily="49" charset="0"/>
              </a:rPr>
              <a:t>std</a:t>
            </a:r>
            <a:r>
              <a:rPr lang="en-US" dirty="0" smtClean="0">
                <a:latin typeface="Consolas" panose="020B0609020204030204" pitchFamily="49" charset="0"/>
                <a:cs typeface="Consolas" panose="020B0609020204030204" pitchFamily="49" charset="0"/>
              </a:rPr>
              <a:t>::</a:t>
            </a:r>
            <a:r>
              <a:rPr lang="en-US" dirty="0" err="1" smtClean="0">
                <a:latin typeface="Consolas" panose="020B0609020204030204" pitchFamily="49" charset="0"/>
                <a:cs typeface="Consolas" panose="020B0609020204030204" pitchFamily="49" charset="0"/>
              </a:rPr>
              <a:t>endl</a:t>
            </a:r>
            <a:r>
              <a:rPr lang="en-US" dirty="0" smtClean="0">
                <a:latin typeface="Consolas" panose="020B0609020204030204" pitchFamily="49" charset="0"/>
                <a:cs typeface="Consolas" panose="020B0609020204030204" pitchFamily="49" charset="0"/>
              </a:rPr>
              <a:t>;</a:t>
            </a:r>
          </a:p>
          <a:p>
            <a:pPr marL="800100" lvl="2" indent="0" algn="l">
              <a:buFont typeface="Arial" charset="0"/>
              <a:buNone/>
            </a:pPr>
            <a:r>
              <a:rPr lang="en-US" dirty="0" smtClean="0">
                <a:latin typeface="Consolas" panose="020B0609020204030204" pitchFamily="49" charset="0"/>
                <a:cs typeface="Consolas" panose="020B0609020204030204" pitchFamily="49" charset="0"/>
              </a:rPr>
              <a:t>}</a:t>
            </a:r>
            <a:endParaRPr lang="en-US" dirty="0">
              <a:latin typeface="Consolas" panose="020B0609020204030204" pitchFamily="49" charset="0"/>
              <a:cs typeface="Consolas" panose="020B0609020204030204" pitchFamily="49"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045987169"/>
      </p:ext>
    </p:extLst>
  </p:cSld>
  <p:clrMapOvr>
    <a:masterClrMapping/>
  </p:clrMapOvr>
  <mc:AlternateContent xmlns:mc="http://schemas.openxmlformats.org/markup-compatibility/2006">
    <mc:Choice xmlns:p14="http://schemas.microsoft.com/office/powerpoint/2010/main" Requires="p14">
      <p:transition spd="slow" p14:dur="2000" advTm="90713"/>
    </mc:Choice>
    <mc:Fallback>
      <p:transition spd="slow" advTm="90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5"/>
                </p:tgtEl>
              </p:cMediaNode>
            </p:audio>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game of high-low</a:t>
            </a:r>
            <a:endParaRPr lang="en-CA" dirty="0"/>
          </a:p>
        </p:txBody>
      </p:sp>
      <p:sp>
        <p:nvSpPr>
          <p:cNvPr id="3" name="Content Placeholder 2"/>
          <p:cNvSpPr>
            <a:spLocks noGrp="1"/>
          </p:cNvSpPr>
          <p:nvPr>
            <p:ph idx="1"/>
          </p:nvPr>
        </p:nvSpPr>
        <p:spPr/>
        <p:txBody>
          <a:bodyPr/>
          <a:lstStyle/>
          <a:p>
            <a:r>
              <a:rPr lang="en-US" dirty="0" smtClean="0"/>
              <a:t>Let’s refine this guessing game so that </a:t>
            </a:r>
          </a:p>
          <a:p>
            <a:pPr lvl="1"/>
            <a:r>
              <a:rPr lang="en-US" dirty="0" smtClean="0"/>
              <a:t>Player A enters a number between 1 and 100 to be guessed</a:t>
            </a:r>
          </a:p>
          <a:p>
            <a:pPr lvl="1"/>
            <a:r>
              <a:rPr lang="en-US" dirty="0" smtClean="0"/>
              <a:t>Player B continues to try to guess that number</a:t>
            </a:r>
          </a:p>
          <a:p>
            <a:pPr lvl="2"/>
            <a:r>
              <a:rPr lang="en-US" dirty="0" smtClean="0"/>
              <a:t>If the guess is correct, the game is over</a:t>
            </a:r>
          </a:p>
          <a:p>
            <a:pPr lvl="2"/>
            <a:r>
              <a:rPr lang="en-US" dirty="0" smtClean="0"/>
              <a:t>If the guess is greater than the number,</a:t>
            </a:r>
          </a:p>
          <a:p>
            <a:pPr marL="914400" lvl="2" indent="0">
              <a:buNone/>
            </a:pPr>
            <a:r>
              <a:rPr lang="en-US" dirty="0"/>
              <a:t>	</a:t>
            </a:r>
            <a:r>
              <a:rPr lang="en-US" dirty="0" smtClean="0"/>
              <a:t>we tell the player that the guess is too high</a:t>
            </a:r>
          </a:p>
          <a:p>
            <a:pPr lvl="2"/>
            <a:r>
              <a:rPr lang="en-US" dirty="0" smtClean="0"/>
              <a:t>Otherwise, </a:t>
            </a:r>
            <a:r>
              <a:rPr lang="en-US" dirty="0"/>
              <a:t>we tell the player that the guess is too </a:t>
            </a:r>
            <a:r>
              <a:rPr lang="en-US" dirty="0" smtClean="0"/>
              <a:t>low</a:t>
            </a:r>
            <a:endParaRPr lang="en-US" dirty="0"/>
          </a:p>
          <a:p>
            <a:pPr lvl="2"/>
            <a:endParaRPr lang="en-US" dirty="0" smtClean="0"/>
          </a:p>
          <a:p>
            <a:pPr lvl="1"/>
            <a:endParaRPr lang="en-US" dirty="0"/>
          </a:p>
          <a:p>
            <a:r>
              <a:rPr lang="en-US" dirty="0" smtClean="0"/>
              <a:t>Put another way:</a:t>
            </a:r>
          </a:p>
          <a:p>
            <a:pPr lvl="1"/>
            <a:r>
              <a:rPr lang="en-US" dirty="0" smtClean="0"/>
              <a:t>In an infinite loop:</a:t>
            </a:r>
          </a:p>
          <a:p>
            <a:pPr lvl="2"/>
            <a:r>
              <a:rPr lang="en-US" dirty="0" smtClean="0"/>
              <a:t>Query Player B for a guess</a:t>
            </a:r>
          </a:p>
          <a:p>
            <a:pPr lvl="2"/>
            <a:r>
              <a:rPr lang="en-US" dirty="0" smtClean="0"/>
              <a:t>If that guess is correct, we will break out of this loop</a:t>
            </a:r>
          </a:p>
          <a:p>
            <a:pPr lvl="2"/>
            <a:r>
              <a:rPr lang="en-US" dirty="0" smtClean="0"/>
              <a:t>Otherwise, we will tell the player if the guess was too high or too low</a:t>
            </a: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290642640"/>
      </p:ext>
    </p:extLst>
  </p:cSld>
  <p:clrMapOvr>
    <a:masterClrMapping/>
  </p:clrMapOvr>
  <mc:AlternateContent xmlns:mc="http://schemas.openxmlformats.org/markup-compatibility/2006">
    <mc:Choice xmlns:p14="http://schemas.microsoft.com/office/powerpoint/2010/main" Requires="p14">
      <p:transition spd="slow" p14:dur="2000" advTm="53950"/>
    </mc:Choice>
    <mc:Fallback>
      <p:transition spd="slow" advTm="53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game of high-low</a:t>
            </a:r>
            <a:endParaRPr lang="en-CA" dirty="0"/>
          </a:p>
        </p:txBody>
      </p:sp>
      <p:sp>
        <p:nvSpPr>
          <p:cNvPr id="3" name="Content Placeholder 2"/>
          <p:cNvSpPr>
            <a:spLocks noGrp="1"/>
          </p:cNvSpPr>
          <p:nvPr>
            <p:ph idx="1"/>
          </p:nvPr>
        </p:nvSpPr>
        <p:spPr/>
        <p:txBody>
          <a:bodyPr/>
          <a:lstStyle/>
          <a:p>
            <a:r>
              <a:rPr lang="en-US" dirty="0" smtClean="0"/>
              <a:t>Implementing this game</a:t>
            </a:r>
            <a:endParaRPr lang="en-CA" dirty="0" smtClean="0">
              <a:latin typeface="Consolas" panose="020B0609020204030204" pitchFamily="49" charset="0"/>
              <a:cs typeface="Consolas" panose="020B0609020204030204" pitchFamily="49" charset="0"/>
            </a:endParaRPr>
          </a:p>
          <a:p>
            <a:pPr marL="800100" lvl="2" indent="0" algn="l">
              <a:buNone/>
            </a:pPr>
            <a:r>
              <a:rPr lang="en-US" sz="1400" dirty="0" smtClean="0">
                <a:latin typeface="Consolas" panose="020B0609020204030204" pitchFamily="49" charset="0"/>
                <a:cs typeface="Consolas" panose="020B0609020204030204" pitchFamily="49" charset="0"/>
              </a:rPr>
              <a:t>#include &lt;</a:t>
            </a:r>
            <a:r>
              <a:rPr lang="en-US" sz="1400" dirty="0" err="1" smtClean="0">
                <a:latin typeface="Consolas" panose="020B0609020204030204" pitchFamily="49" charset="0"/>
                <a:cs typeface="Consolas" panose="020B0609020204030204" pitchFamily="49" charset="0"/>
              </a:rPr>
              <a:t>iostream</a:t>
            </a:r>
            <a:r>
              <a:rPr lang="en-US" sz="1400" dirty="0" smtClean="0">
                <a:latin typeface="Consolas" panose="020B0609020204030204" pitchFamily="49" charset="0"/>
                <a:cs typeface="Consolas" panose="020B0609020204030204" pitchFamily="49" charset="0"/>
              </a:rPr>
              <a:t>&gt;</a:t>
            </a:r>
          </a:p>
          <a:p>
            <a:pPr marL="800100" lvl="2" indent="0" algn="l">
              <a:buNone/>
            </a:pPr>
            <a:endParaRPr lang="en-US" sz="1400" dirty="0">
              <a:latin typeface="Consolas" panose="020B0609020204030204" pitchFamily="49" charset="0"/>
              <a:cs typeface="Consolas" panose="020B0609020204030204" pitchFamily="49" charset="0"/>
            </a:endParaRPr>
          </a:p>
          <a:p>
            <a:pPr marL="800100" lvl="2" indent="0" algn="l">
              <a:buNone/>
            </a:pPr>
            <a:r>
              <a:rPr lang="en-US" sz="1400" dirty="0" smtClean="0">
                <a:latin typeface="Consolas" panose="020B0609020204030204" pitchFamily="49" charset="0"/>
                <a:cs typeface="Consolas" panose="020B0609020204030204" pitchFamily="49" charset="0"/>
              </a:rPr>
              <a:t>// Function declarations</a:t>
            </a:r>
          </a:p>
          <a:p>
            <a:pPr marL="800100" lvl="2" indent="0" algn="l">
              <a:buNone/>
            </a:pPr>
            <a:r>
              <a:rPr lang="en-US" sz="1400" dirty="0" err="1" smtClean="0">
                <a:latin typeface="Consolas" panose="020B0609020204030204" pitchFamily="49" charset="0"/>
                <a:cs typeface="Consolas" panose="020B0609020204030204" pitchFamily="49" charset="0"/>
              </a:rPr>
              <a:t>int</a:t>
            </a:r>
            <a:r>
              <a:rPr lang="en-US" sz="1400" dirty="0" smtClean="0">
                <a:latin typeface="Consolas" panose="020B0609020204030204" pitchFamily="49" charset="0"/>
                <a:cs typeface="Consolas" panose="020B0609020204030204" pitchFamily="49" charset="0"/>
              </a:rPr>
              <a:t> main();</a:t>
            </a:r>
          </a:p>
          <a:p>
            <a:pPr marL="800100" lvl="2" indent="0" algn="l">
              <a:buNone/>
            </a:pPr>
            <a:endParaRPr lang="en-US" sz="1400" dirty="0">
              <a:latin typeface="Consolas" panose="020B0609020204030204" pitchFamily="49" charset="0"/>
              <a:cs typeface="Consolas" panose="020B0609020204030204" pitchFamily="49" charset="0"/>
            </a:endParaRPr>
          </a:p>
          <a:p>
            <a:pPr marL="800100" lvl="2" indent="0" algn="l">
              <a:buNone/>
            </a:pPr>
            <a:r>
              <a:rPr lang="en-US" sz="1400" dirty="0" smtClean="0">
                <a:latin typeface="Consolas" panose="020B0609020204030204" pitchFamily="49" charset="0"/>
                <a:cs typeface="Consolas" panose="020B0609020204030204" pitchFamily="49" charset="0"/>
              </a:rPr>
              <a:t>// Function definitions</a:t>
            </a:r>
          </a:p>
          <a:p>
            <a:pPr marL="800100" lvl="2" indent="0" algn="l">
              <a:buNone/>
            </a:pPr>
            <a:r>
              <a:rPr lang="en-US" sz="1400" dirty="0" err="1" smtClean="0">
                <a:latin typeface="Consolas" panose="020B0609020204030204" pitchFamily="49" charset="0"/>
                <a:cs typeface="Consolas" panose="020B0609020204030204" pitchFamily="49" charset="0"/>
              </a:rPr>
              <a:t>int</a:t>
            </a:r>
            <a:r>
              <a:rPr lang="en-US" sz="1400" dirty="0" smtClean="0">
                <a:latin typeface="Consolas" panose="020B0609020204030204" pitchFamily="49" charset="0"/>
                <a:cs typeface="Consolas" panose="020B0609020204030204" pitchFamily="49" charset="0"/>
              </a:rPr>
              <a:t> main() {</a:t>
            </a:r>
          </a:p>
          <a:p>
            <a:pPr marL="800100" lvl="2" indent="0" algn="l">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a:t>
            </a:r>
            <a:r>
              <a:rPr lang="en-US" sz="1400" dirty="0" err="1" smtClean="0">
                <a:latin typeface="Consolas" panose="020B0609020204030204" pitchFamily="49" charset="0"/>
                <a:cs typeface="Consolas" panose="020B0609020204030204" pitchFamily="49" charset="0"/>
              </a:rPr>
              <a:t>int</a:t>
            </a:r>
            <a:r>
              <a:rPr lang="en-US" sz="1400" dirty="0" smtClean="0">
                <a:latin typeface="Consolas" panose="020B0609020204030204" pitchFamily="49" charset="0"/>
                <a:cs typeface="Consolas" panose="020B0609020204030204" pitchFamily="49" charset="0"/>
              </a:rPr>
              <a:t> </a:t>
            </a:r>
            <a:r>
              <a:rPr lang="en-US" sz="1400" dirty="0" err="1" smtClean="0">
                <a:latin typeface="Consolas" panose="020B0609020204030204" pitchFamily="49" charset="0"/>
                <a:cs typeface="Consolas" panose="020B0609020204030204" pitchFamily="49" charset="0"/>
              </a:rPr>
              <a:t>secret_number</a:t>
            </a:r>
            <a:r>
              <a:rPr lang="en-US" sz="1400" dirty="0" smtClean="0">
                <a:latin typeface="Consolas" panose="020B0609020204030204" pitchFamily="49" charset="0"/>
                <a:cs typeface="Consolas" panose="020B0609020204030204" pitchFamily="49" charset="0"/>
              </a:rPr>
              <a:t>{};</a:t>
            </a:r>
          </a:p>
          <a:p>
            <a:pPr marL="800100" lvl="2" indent="0" algn="l">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a:t>
            </a:r>
            <a:r>
              <a:rPr lang="en-US" sz="1400" dirty="0" err="1" smtClean="0">
                <a:latin typeface="Consolas" panose="020B0609020204030204" pitchFamily="49" charset="0"/>
                <a:cs typeface="Consolas" panose="020B0609020204030204" pitchFamily="49" charset="0"/>
              </a:rPr>
              <a:t>std</a:t>
            </a:r>
            <a:r>
              <a:rPr lang="en-US" sz="1400" dirty="0" smtClean="0">
                <a:latin typeface="Consolas" panose="020B0609020204030204" pitchFamily="49" charset="0"/>
                <a:cs typeface="Consolas" panose="020B0609020204030204" pitchFamily="49" charset="0"/>
              </a:rPr>
              <a:t>::</a:t>
            </a:r>
            <a:r>
              <a:rPr lang="en-US" sz="1400" dirty="0" err="1" smtClean="0">
                <a:latin typeface="Consolas" panose="020B0609020204030204" pitchFamily="49" charset="0"/>
                <a:cs typeface="Consolas" panose="020B0609020204030204" pitchFamily="49" charset="0"/>
              </a:rPr>
              <a:t>cout</a:t>
            </a:r>
            <a:r>
              <a:rPr lang="en-US" sz="1400" dirty="0" smtClean="0">
                <a:latin typeface="Consolas" panose="020B0609020204030204" pitchFamily="49" charset="0"/>
                <a:cs typeface="Consolas" panose="020B0609020204030204" pitchFamily="49" charset="0"/>
              </a:rPr>
              <a:t> &lt;&lt; "Player A: enter a secret number from 1 to 100: ";</a:t>
            </a:r>
          </a:p>
          <a:p>
            <a:pPr marL="800100" lvl="2" indent="0" algn="l">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a:t>
            </a:r>
            <a:r>
              <a:rPr lang="en-US" sz="1400" dirty="0" err="1" smtClean="0">
                <a:latin typeface="Consolas" panose="020B0609020204030204" pitchFamily="49" charset="0"/>
                <a:cs typeface="Consolas" panose="020B0609020204030204" pitchFamily="49" charset="0"/>
              </a:rPr>
              <a:t>std</a:t>
            </a:r>
            <a:r>
              <a:rPr lang="en-US" sz="1400" dirty="0" smtClean="0">
                <a:latin typeface="Consolas" panose="020B0609020204030204" pitchFamily="49" charset="0"/>
                <a:cs typeface="Consolas" panose="020B0609020204030204" pitchFamily="49" charset="0"/>
              </a:rPr>
              <a:t>::</a:t>
            </a:r>
            <a:r>
              <a:rPr lang="en-US" sz="1400" dirty="0" err="1" smtClean="0">
                <a:latin typeface="Consolas" panose="020B0609020204030204" pitchFamily="49" charset="0"/>
                <a:cs typeface="Consolas" panose="020B0609020204030204" pitchFamily="49" charset="0"/>
              </a:rPr>
              <a:t>cin</a:t>
            </a:r>
            <a:r>
              <a:rPr lang="en-US" sz="1400" dirty="0" smtClean="0">
                <a:latin typeface="Consolas" panose="020B0609020204030204" pitchFamily="49" charset="0"/>
                <a:cs typeface="Consolas" panose="020B0609020204030204" pitchFamily="49" charset="0"/>
              </a:rPr>
              <a:t> &gt;&gt; </a:t>
            </a:r>
            <a:r>
              <a:rPr lang="en-US" sz="1400" dirty="0" err="1" smtClean="0">
                <a:latin typeface="Consolas" panose="020B0609020204030204" pitchFamily="49" charset="0"/>
                <a:cs typeface="Consolas" panose="020B0609020204030204" pitchFamily="49" charset="0"/>
              </a:rPr>
              <a:t>secret_number</a:t>
            </a:r>
            <a:r>
              <a:rPr lang="en-US" sz="1400" dirty="0" smtClean="0">
                <a:latin typeface="Consolas" panose="020B0609020204030204" pitchFamily="49" charset="0"/>
                <a:cs typeface="Consolas" panose="020B0609020204030204" pitchFamily="49" charset="0"/>
              </a:rPr>
              <a:t>;</a:t>
            </a:r>
          </a:p>
          <a:p>
            <a:pPr marL="800100" lvl="2" indent="0" algn="l">
              <a:buNone/>
            </a:pPr>
            <a:endParaRPr lang="en-US" sz="1400" dirty="0">
              <a:latin typeface="Consolas" panose="020B0609020204030204" pitchFamily="49" charset="0"/>
              <a:cs typeface="Consolas" panose="020B0609020204030204" pitchFamily="49" charset="0"/>
            </a:endParaRPr>
          </a:p>
          <a:p>
            <a:pPr marL="800100" lvl="2" indent="0" algn="l">
              <a:buNone/>
            </a:pPr>
            <a:r>
              <a:rPr lang="en-US" sz="1400" dirty="0" smtClean="0">
                <a:latin typeface="Consolas" panose="020B0609020204030204" pitchFamily="49" charset="0"/>
                <a:cs typeface="Consolas" panose="020B0609020204030204" pitchFamily="49" charset="0"/>
              </a:rPr>
              <a:t>    while ( (</a:t>
            </a:r>
            <a:r>
              <a:rPr lang="en-US" sz="1400" dirty="0" err="1" smtClean="0">
                <a:latin typeface="Consolas" panose="020B0609020204030204" pitchFamily="49" charset="0"/>
                <a:cs typeface="Consolas" panose="020B0609020204030204" pitchFamily="49" charset="0"/>
              </a:rPr>
              <a:t>secret_number</a:t>
            </a:r>
            <a:r>
              <a:rPr lang="en-US" sz="1400" dirty="0" smtClean="0">
                <a:latin typeface="Consolas" panose="020B0609020204030204" pitchFamily="49" charset="0"/>
                <a:cs typeface="Consolas" panose="020B0609020204030204" pitchFamily="49" charset="0"/>
              </a:rPr>
              <a:t> &lt; 1) || (</a:t>
            </a:r>
            <a:r>
              <a:rPr lang="en-US" sz="1400" dirty="0" err="1" smtClean="0">
                <a:latin typeface="Consolas" panose="020B0609020204030204" pitchFamily="49" charset="0"/>
                <a:cs typeface="Consolas" panose="020B0609020204030204" pitchFamily="49" charset="0"/>
              </a:rPr>
              <a:t>secret_number</a:t>
            </a:r>
            <a:r>
              <a:rPr lang="en-US" sz="1400" dirty="0" smtClean="0">
                <a:latin typeface="Consolas" panose="020B0609020204030204" pitchFamily="49" charset="0"/>
                <a:cs typeface="Consolas" panose="020B0609020204030204" pitchFamily="49" charset="0"/>
              </a:rPr>
              <a:t> &gt; 100) ) {</a:t>
            </a:r>
          </a:p>
          <a:p>
            <a:pPr marL="800100" lvl="2" indent="0" algn="l">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a:t>
            </a:r>
            <a:r>
              <a:rPr lang="en-US" sz="1400" dirty="0" err="1" smtClean="0">
                <a:latin typeface="Consolas" panose="020B0609020204030204" pitchFamily="49" charset="0"/>
                <a:cs typeface="Consolas" panose="020B0609020204030204" pitchFamily="49" charset="0"/>
              </a:rPr>
              <a:t>std</a:t>
            </a:r>
            <a:r>
              <a:rPr lang="en-US" sz="1400" dirty="0" smtClean="0">
                <a:latin typeface="Consolas" panose="020B0609020204030204" pitchFamily="49" charset="0"/>
                <a:cs typeface="Consolas" panose="020B0609020204030204" pitchFamily="49" charset="0"/>
              </a:rPr>
              <a:t>::</a:t>
            </a:r>
            <a:r>
              <a:rPr lang="en-US" sz="1400" dirty="0" err="1" smtClean="0">
                <a:latin typeface="Consolas" panose="020B0609020204030204" pitchFamily="49" charset="0"/>
                <a:cs typeface="Consolas" panose="020B0609020204030204" pitchFamily="49" charset="0"/>
              </a:rPr>
              <a:t>cout</a:t>
            </a:r>
            <a:r>
              <a:rPr lang="en-US" sz="1400" dirty="0" smtClean="0">
                <a:latin typeface="Consolas" panose="020B0609020204030204" pitchFamily="49" charset="0"/>
                <a:cs typeface="Consolas" panose="020B0609020204030204" pitchFamily="49" charset="0"/>
              </a:rPr>
              <a:t> &lt;&lt; "Enter a secret number from 1 to 100: ";</a:t>
            </a:r>
          </a:p>
          <a:p>
            <a:pPr marL="800100" lvl="2" indent="0" algn="l">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a:t>
            </a:r>
            <a:r>
              <a:rPr lang="en-US" sz="1400" dirty="0" err="1" smtClean="0">
                <a:latin typeface="Consolas" panose="020B0609020204030204" pitchFamily="49" charset="0"/>
                <a:cs typeface="Consolas" panose="020B0609020204030204" pitchFamily="49" charset="0"/>
              </a:rPr>
              <a:t>std</a:t>
            </a:r>
            <a:r>
              <a:rPr lang="en-US" sz="1400" dirty="0" smtClean="0">
                <a:latin typeface="Consolas" panose="020B0609020204030204" pitchFamily="49" charset="0"/>
                <a:cs typeface="Consolas" panose="020B0609020204030204" pitchFamily="49" charset="0"/>
              </a:rPr>
              <a:t>::</a:t>
            </a:r>
            <a:r>
              <a:rPr lang="en-US" sz="1400" dirty="0" err="1" smtClean="0">
                <a:latin typeface="Consolas" panose="020B0609020204030204" pitchFamily="49" charset="0"/>
                <a:cs typeface="Consolas" panose="020B0609020204030204" pitchFamily="49" charset="0"/>
              </a:rPr>
              <a:t>cin</a:t>
            </a:r>
            <a:r>
              <a:rPr lang="en-US" sz="1400" dirty="0" smtClean="0">
                <a:latin typeface="Consolas" panose="020B0609020204030204" pitchFamily="49" charset="0"/>
                <a:cs typeface="Consolas" panose="020B0609020204030204" pitchFamily="49" charset="0"/>
              </a:rPr>
              <a:t> &gt;&gt; </a:t>
            </a:r>
            <a:r>
              <a:rPr lang="en-US" sz="1400" dirty="0" err="1" smtClean="0">
                <a:latin typeface="Consolas" panose="020B0609020204030204" pitchFamily="49" charset="0"/>
                <a:cs typeface="Consolas" panose="020B0609020204030204" pitchFamily="49" charset="0"/>
              </a:rPr>
              <a:t>secret_number</a:t>
            </a:r>
            <a:r>
              <a:rPr lang="en-US" sz="1400" dirty="0" smtClean="0">
                <a:latin typeface="Consolas" panose="020B0609020204030204" pitchFamily="49" charset="0"/>
                <a:cs typeface="Consolas" panose="020B0609020204030204" pitchFamily="49" charset="0"/>
              </a:rPr>
              <a:t>;</a:t>
            </a:r>
          </a:p>
          <a:p>
            <a:pPr marL="800100" lvl="2" indent="0" algn="l">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a:t>
            </a:r>
          </a:p>
          <a:p>
            <a:pPr marL="800100" lvl="2" indent="0" algn="l">
              <a:buNone/>
            </a:pPr>
            <a:r>
              <a:rPr lang="en-US" dirty="0">
                <a:latin typeface="Consolas" panose="020B0609020204030204" pitchFamily="49" charset="0"/>
                <a:cs typeface="Consolas" panose="020B0609020204030204" pitchFamily="49" charset="0"/>
              </a:rPr>
              <a:t> </a:t>
            </a:r>
            <a:r>
              <a:rPr lang="en-US" dirty="0" smtClean="0">
                <a:latin typeface="Consolas" panose="020B0609020204030204" pitchFamily="49" charset="0"/>
                <a:cs typeface="Consolas" panose="020B0609020204030204" pitchFamily="49" charset="0"/>
              </a:rPr>
              <a:t>   </a:t>
            </a:r>
            <a:endParaRPr lang="en-US" dirty="0">
              <a:latin typeface="Consolas" panose="020B0609020204030204" pitchFamily="49" charset="0"/>
              <a:cs typeface="Consolas" panose="020B0609020204030204" pitchFamily="49" charset="0"/>
            </a:endParaRPr>
          </a:p>
        </p:txBody>
      </p:sp>
      <p:sp>
        <p:nvSpPr>
          <p:cNvPr id="5" name="Rounded Rectangle 4"/>
          <p:cNvSpPr/>
          <p:nvPr/>
        </p:nvSpPr>
        <p:spPr>
          <a:xfrm>
            <a:off x="1547664" y="4725144"/>
            <a:ext cx="6048672" cy="115212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031587397"/>
      </p:ext>
    </p:extLst>
  </p:cSld>
  <p:clrMapOvr>
    <a:masterClrMapping/>
  </p:clrMapOvr>
  <mc:AlternateContent xmlns:mc="http://schemas.openxmlformats.org/markup-compatibility/2006">
    <mc:Choice xmlns:p14="http://schemas.microsoft.com/office/powerpoint/2010/main" Requires="p14">
      <p:transition spd="slow" p14:dur="2000" advTm="95273"/>
    </mc:Choice>
    <mc:Fallback>
      <p:transition spd="slow" advTm="95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9"/>
                </p:tgtEl>
              </p:cMediaNode>
            </p:audio>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game of high-low</a:t>
            </a:r>
            <a:endParaRPr lang="en-CA" dirty="0"/>
          </a:p>
        </p:txBody>
      </p:sp>
      <p:sp>
        <p:nvSpPr>
          <p:cNvPr id="3" name="Content Placeholder 2"/>
          <p:cNvSpPr>
            <a:spLocks noGrp="1"/>
          </p:cNvSpPr>
          <p:nvPr>
            <p:ph idx="1"/>
          </p:nvPr>
        </p:nvSpPr>
        <p:spPr/>
        <p:txBody>
          <a:bodyPr/>
          <a:lstStyle/>
          <a:p>
            <a:r>
              <a:rPr lang="en-US" dirty="0" smtClean="0"/>
              <a:t>An alternative condition</a:t>
            </a:r>
            <a:endParaRPr lang="en-CA" dirty="0" smtClean="0">
              <a:latin typeface="Consolas" panose="020B0609020204030204" pitchFamily="49" charset="0"/>
              <a:cs typeface="Consolas" panose="020B0609020204030204" pitchFamily="49" charset="0"/>
            </a:endParaRPr>
          </a:p>
          <a:p>
            <a:pPr marL="800100" lvl="2" indent="0" algn="l">
              <a:buNone/>
            </a:pPr>
            <a:r>
              <a:rPr lang="en-US" sz="1400" dirty="0" smtClean="0">
                <a:latin typeface="Consolas" panose="020B0609020204030204" pitchFamily="49" charset="0"/>
                <a:cs typeface="Consolas" panose="020B0609020204030204" pitchFamily="49" charset="0"/>
              </a:rPr>
              <a:t>#include &lt;</a:t>
            </a:r>
            <a:r>
              <a:rPr lang="en-US" sz="1400" dirty="0" err="1" smtClean="0">
                <a:latin typeface="Consolas" panose="020B0609020204030204" pitchFamily="49" charset="0"/>
                <a:cs typeface="Consolas" panose="020B0609020204030204" pitchFamily="49" charset="0"/>
              </a:rPr>
              <a:t>iostream</a:t>
            </a:r>
            <a:r>
              <a:rPr lang="en-US" sz="1400" dirty="0" smtClean="0">
                <a:latin typeface="Consolas" panose="020B0609020204030204" pitchFamily="49" charset="0"/>
                <a:cs typeface="Consolas" panose="020B0609020204030204" pitchFamily="49" charset="0"/>
              </a:rPr>
              <a:t>&gt;</a:t>
            </a:r>
          </a:p>
          <a:p>
            <a:pPr marL="800100" lvl="2" indent="0" algn="l">
              <a:buNone/>
            </a:pPr>
            <a:endParaRPr lang="en-US" sz="1400" dirty="0">
              <a:latin typeface="Consolas" panose="020B0609020204030204" pitchFamily="49" charset="0"/>
              <a:cs typeface="Consolas" panose="020B0609020204030204" pitchFamily="49" charset="0"/>
            </a:endParaRPr>
          </a:p>
          <a:p>
            <a:pPr marL="800100" lvl="2" indent="0" algn="l">
              <a:buNone/>
            </a:pPr>
            <a:r>
              <a:rPr lang="en-US" sz="1400" dirty="0" smtClean="0">
                <a:latin typeface="Consolas" panose="020B0609020204030204" pitchFamily="49" charset="0"/>
                <a:cs typeface="Consolas" panose="020B0609020204030204" pitchFamily="49" charset="0"/>
              </a:rPr>
              <a:t>// Function declarations</a:t>
            </a:r>
          </a:p>
          <a:p>
            <a:pPr marL="800100" lvl="2" indent="0" algn="l">
              <a:buNone/>
            </a:pPr>
            <a:r>
              <a:rPr lang="en-US" sz="1400" dirty="0" err="1" smtClean="0">
                <a:latin typeface="Consolas" panose="020B0609020204030204" pitchFamily="49" charset="0"/>
                <a:cs typeface="Consolas" panose="020B0609020204030204" pitchFamily="49" charset="0"/>
              </a:rPr>
              <a:t>int</a:t>
            </a:r>
            <a:r>
              <a:rPr lang="en-US" sz="1400" dirty="0" smtClean="0">
                <a:latin typeface="Consolas" panose="020B0609020204030204" pitchFamily="49" charset="0"/>
                <a:cs typeface="Consolas" panose="020B0609020204030204" pitchFamily="49" charset="0"/>
              </a:rPr>
              <a:t> main();</a:t>
            </a:r>
          </a:p>
          <a:p>
            <a:pPr marL="800100" lvl="2" indent="0" algn="l">
              <a:buNone/>
            </a:pPr>
            <a:endParaRPr lang="en-US" sz="1400" dirty="0">
              <a:latin typeface="Consolas" panose="020B0609020204030204" pitchFamily="49" charset="0"/>
              <a:cs typeface="Consolas" panose="020B0609020204030204" pitchFamily="49" charset="0"/>
            </a:endParaRPr>
          </a:p>
          <a:p>
            <a:pPr marL="800100" lvl="2" indent="0" algn="l">
              <a:buNone/>
            </a:pPr>
            <a:r>
              <a:rPr lang="en-US" sz="1400" dirty="0" smtClean="0">
                <a:latin typeface="Consolas" panose="020B0609020204030204" pitchFamily="49" charset="0"/>
                <a:cs typeface="Consolas" panose="020B0609020204030204" pitchFamily="49" charset="0"/>
              </a:rPr>
              <a:t>// Function definitions</a:t>
            </a:r>
          </a:p>
          <a:p>
            <a:pPr marL="800100" lvl="2" indent="0" algn="l">
              <a:buNone/>
            </a:pPr>
            <a:r>
              <a:rPr lang="en-US" sz="1400" dirty="0" err="1" smtClean="0">
                <a:latin typeface="Consolas" panose="020B0609020204030204" pitchFamily="49" charset="0"/>
                <a:cs typeface="Consolas" panose="020B0609020204030204" pitchFamily="49" charset="0"/>
              </a:rPr>
              <a:t>int</a:t>
            </a:r>
            <a:r>
              <a:rPr lang="en-US" sz="1400" dirty="0" smtClean="0">
                <a:latin typeface="Consolas" panose="020B0609020204030204" pitchFamily="49" charset="0"/>
                <a:cs typeface="Consolas" panose="020B0609020204030204" pitchFamily="49" charset="0"/>
              </a:rPr>
              <a:t> main() {</a:t>
            </a:r>
          </a:p>
          <a:p>
            <a:pPr marL="800100" lvl="2" indent="0" algn="l">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a:t>
            </a:r>
            <a:r>
              <a:rPr lang="en-US" sz="1400" dirty="0" err="1" smtClean="0">
                <a:latin typeface="Consolas" panose="020B0609020204030204" pitchFamily="49" charset="0"/>
                <a:cs typeface="Consolas" panose="020B0609020204030204" pitchFamily="49" charset="0"/>
              </a:rPr>
              <a:t>int</a:t>
            </a:r>
            <a:r>
              <a:rPr lang="en-US" sz="1400" dirty="0" smtClean="0">
                <a:latin typeface="Consolas" panose="020B0609020204030204" pitchFamily="49" charset="0"/>
                <a:cs typeface="Consolas" panose="020B0609020204030204" pitchFamily="49" charset="0"/>
              </a:rPr>
              <a:t> </a:t>
            </a:r>
            <a:r>
              <a:rPr lang="en-US" sz="1400" dirty="0" err="1" smtClean="0">
                <a:latin typeface="Consolas" panose="020B0609020204030204" pitchFamily="49" charset="0"/>
                <a:cs typeface="Consolas" panose="020B0609020204030204" pitchFamily="49" charset="0"/>
              </a:rPr>
              <a:t>secret_number</a:t>
            </a:r>
            <a:r>
              <a:rPr lang="en-US" sz="1400" dirty="0" smtClean="0">
                <a:latin typeface="Consolas" panose="020B0609020204030204" pitchFamily="49" charset="0"/>
                <a:cs typeface="Consolas" panose="020B0609020204030204" pitchFamily="49" charset="0"/>
              </a:rPr>
              <a:t>{};</a:t>
            </a:r>
          </a:p>
          <a:p>
            <a:pPr marL="800100" lvl="2" indent="0" algn="l">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a:t>
            </a:r>
            <a:r>
              <a:rPr lang="en-US" sz="1400" dirty="0" err="1" smtClean="0">
                <a:latin typeface="Consolas" panose="020B0609020204030204" pitchFamily="49" charset="0"/>
                <a:cs typeface="Consolas" panose="020B0609020204030204" pitchFamily="49" charset="0"/>
              </a:rPr>
              <a:t>std</a:t>
            </a:r>
            <a:r>
              <a:rPr lang="en-US" sz="1400" dirty="0" smtClean="0">
                <a:latin typeface="Consolas" panose="020B0609020204030204" pitchFamily="49" charset="0"/>
                <a:cs typeface="Consolas" panose="020B0609020204030204" pitchFamily="49" charset="0"/>
              </a:rPr>
              <a:t>::</a:t>
            </a:r>
            <a:r>
              <a:rPr lang="en-US" sz="1400" dirty="0" err="1" smtClean="0">
                <a:latin typeface="Consolas" panose="020B0609020204030204" pitchFamily="49" charset="0"/>
                <a:cs typeface="Consolas" panose="020B0609020204030204" pitchFamily="49" charset="0"/>
              </a:rPr>
              <a:t>cout</a:t>
            </a:r>
            <a:r>
              <a:rPr lang="en-US" sz="1400" dirty="0" smtClean="0">
                <a:latin typeface="Consolas" panose="020B0609020204030204" pitchFamily="49" charset="0"/>
                <a:cs typeface="Consolas" panose="020B0609020204030204" pitchFamily="49" charset="0"/>
              </a:rPr>
              <a:t> &lt;&lt; "Player A: enter a secret number from 1 to 100: ";</a:t>
            </a:r>
          </a:p>
          <a:p>
            <a:pPr marL="800100" lvl="2" indent="0" algn="l">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a:t>
            </a:r>
            <a:r>
              <a:rPr lang="en-US" sz="1400" dirty="0" err="1" smtClean="0">
                <a:latin typeface="Consolas" panose="020B0609020204030204" pitchFamily="49" charset="0"/>
                <a:cs typeface="Consolas" panose="020B0609020204030204" pitchFamily="49" charset="0"/>
              </a:rPr>
              <a:t>std</a:t>
            </a:r>
            <a:r>
              <a:rPr lang="en-US" sz="1400" dirty="0" smtClean="0">
                <a:latin typeface="Consolas" panose="020B0609020204030204" pitchFamily="49" charset="0"/>
                <a:cs typeface="Consolas" panose="020B0609020204030204" pitchFamily="49" charset="0"/>
              </a:rPr>
              <a:t>::</a:t>
            </a:r>
            <a:r>
              <a:rPr lang="en-US" sz="1400" dirty="0" err="1" smtClean="0">
                <a:latin typeface="Consolas" panose="020B0609020204030204" pitchFamily="49" charset="0"/>
                <a:cs typeface="Consolas" panose="020B0609020204030204" pitchFamily="49" charset="0"/>
              </a:rPr>
              <a:t>cin</a:t>
            </a:r>
            <a:r>
              <a:rPr lang="en-US" sz="1400" dirty="0" smtClean="0">
                <a:latin typeface="Consolas" panose="020B0609020204030204" pitchFamily="49" charset="0"/>
                <a:cs typeface="Consolas" panose="020B0609020204030204" pitchFamily="49" charset="0"/>
              </a:rPr>
              <a:t> &gt;&gt; </a:t>
            </a:r>
            <a:r>
              <a:rPr lang="en-US" sz="1400" dirty="0" err="1" smtClean="0">
                <a:latin typeface="Consolas" panose="020B0609020204030204" pitchFamily="49" charset="0"/>
                <a:cs typeface="Consolas" panose="020B0609020204030204" pitchFamily="49" charset="0"/>
              </a:rPr>
              <a:t>secret_number</a:t>
            </a:r>
            <a:r>
              <a:rPr lang="en-US" sz="1400" dirty="0" smtClean="0">
                <a:latin typeface="Consolas" panose="020B0609020204030204" pitchFamily="49" charset="0"/>
                <a:cs typeface="Consolas" panose="020B0609020204030204" pitchFamily="49" charset="0"/>
              </a:rPr>
              <a:t>;</a:t>
            </a:r>
          </a:p>
          <a:p>
            <a:pPr marL="800100" lvl="2" indent="0" algn="l">
              <a:buNone/>
            </a:pPr>
            <a:endParaRPr lang="en-US" sz="1400" dirty="0">
              <a:latin typeface="Consolas" panose="020B0609020204030204" pitchFamily="49" charset="0"/>
              <a:cs typeface="Consolas" panose="020B0609020204030204" pitchFamily="49" charset="0"/>
            </a:endParaRPr>
          </a:p>
          <a:p>
            <a:pPr marL="800100" lvl="2" indent="0" algn="l">
              <a:buNone/>
            </a:pPr>
            <a:r>
              <a:rPr lang="en-US" sz="1400" dirty="0" smtClean="0">
                <a:latin typeface="Consolas" panose="020B0609020204030204" pitchFamily="49" charset="0"/>
                <a:cs typeface="Consolas" panose="020B0609020204030204" pitchFamily="49" charset="0"/>
              </a:rPr>
              <a:t>    while ( !( (</a:t>
            </a:r>
            <a:r>
              <a:rPr lang="en-US" sz="1400" dirty="0" err="1" smtClean="0">
                <a:latin typeface="Consolas" panose="020B0609020204030204" pitchFamily="49" charset="0"/>
                <a:cs typeface="Consolas" panose="020B0609020204030204" pitchFamily="49" charset="0"/>
              </a:rPr>
              <a:t>secret_number</a:t>
            </a:r>
            <a:r>
              <a:rPr lang="en-US" sz="1400" dirty="0" smtClean="0">
                <a:latin typeface="Consolas" panose="020B0609020204030204" pitchFamily="49" charset="0"/>
                <a:cs typeface="Consolas" panose="020B0609020204030204" pitchFamily="49" charset="0"/>
              </a:rPr>
              <a:t> &gt;= 1) &amp;&amp; (</a:t>
            </a:r>
            <a:r>
              <a:rPr lang="en-US" sz="1400" dirty="0" err="1" smtClean="0">
                <a:latin typeface="Consolas" panose="020B0609020204030204" pitchFamily="49" charset="0"/>
                <a:cs typeface="Consolas" panose="020B0609020204030204" pitchFamily="49" charset="0"/>
              </a:rPr>
              <a:t>secret_number</a:t>
            </a:r>
            <a:r>
              <a:rPr lang="en-US" sz="1400" dirty="0" smtClean="0">
                <a:latin typeface="Consolas" panose="020B0609020204030204" pitchFamily="49" charset="0"/>
                <a:cs typeface="Consolas" panose="020B0609020204030204" pitchFamily="49" charset="0"/>
              </a:rPr>
              <a:t> &lt;= 100) ) ) {</a:t>
            </a:r>
          </a:p>
          <a:p>
            <a:pPr marL="800100" lvl="2" indent="0" algn="l">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a:t>
            </a:r>
            <a:r>
              <a:rPr lang="en-US" sz="1400" dirty="0" err="1" smtClean="0">
                <a:latin typeface="Consolas" panose="020B0609020204030204" pitchFamily="49" charset="0"/>
                <a:cs typeface="Consolas" panose="020B0609020204030204" pitchFamily="49" charset="0"/>
              </a:rPr>
              <a:t>std</a:t>
            </a:r>
            <a:r>
              <a:rPr lang="en-US" sz="1400" dirty="0" smtClean="0">
                <a:latin typeface="Consolas" panose="020B0609020204030204" pitchFamily="49" charset="0"/>
                <a:cs typeface="Consolas" panose="020B0609020204030204" pitchFamily="49" charset="0"/>
              </a:rPr>
              <a:t>::</a:t>
            </a:r>
            <a:r>
              <a:rPr lang="en-US" sz="1400" dirty="0" err="1" smtClean="0">
                <a:latin typeface="Consolas" panose="020B0609020204030204" pitchFamily="49" charset="0"/>
                <a:cs typeface="Consolas" panose="020B0609020204030204" pitchFamily="49" charset="0"/>
              </a:rPr>
              <a:t>cout</a:t>
            </a:r>
            <a:r>
              <a:rPr lang="en-US" sz="1400" dirty="0" smtClean="0">
                <a:latin typeface="Consolas" panose="020B0609020204030204" pitchFamily="49" charset="0"/>
                <a:cs typeface="Consolas" panose="020B0609020204030204" pitchFamily="49" charset="0"/>
              </a:rPr>
              <a:t> &lt;&lt; "Enter a secret number from 1 to 100: ";</a:t>
            </a:r>
          </a:p>
          <a:p>
            <a:pPr marL="800100" lvl="2" indent="0" algn="l">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a:t>
            </a:r>
            <a:r>
              <a:rPr lang="en-US" sz="1400" dirty="0" err="1" smtClean="0">
                <a:latin typeface="Consolas" panose="020B0609020204030204" pitchFamily="49" charset="0"/>
                <a:cs typeface="Consolas" panose="020B0609020204030204" pitchFamily="49" charset="0"/>
              </a:rPr>
              <a:t>std</a:t>
            </a:r>
            <a:r>
              <a:rPr lang="en-US" sz="1400" dirty="0" smtClean="0">
                <a:latin typeface="Consolas" panose="020B0609020204030204" pitchFamily="49" charset="0"/>
                <a:cs typeface="Consolas" panose="020B0609020204030204" pitchFamily="49" charset="0"/>
              </a:rPr>
              <a:t>::</a:t>
            </a:r>
            <a:r>
              <a:rPr lang="en-US" sz="1400" dirty="0" err="1" smtClean="0">
                <a:latin typeface="Consolas" panose="020B0609020204030204" pitchFamily="49" charset="0"/>
                <a:cs typeface="Consolas" panose="020B0609020204030204" pitchFamily="49" charset="0"/>
              </a:rPr>
              <a:t>cin</a:t>
            </a:r>
            <a:r>
              <a:rPr lang="en-US" sz="1400" dirty="0" smtClean="0">
                <a:latin typeface="Consolas" panose="020B0609020204030204" pitchFamily="49" charset="0"/>
                <a:cs typeface="Consolas" panose="020B0609020204030204" pitchFamily="49" charset="0"/>
              </a:rPr>
              <a:t> &gt;&gt; </a:t>
            </a:r>
            <a:r>
              <a:rPr lang="en-US" sz="1400" dirty="0" err="1" smtClean="0">
                <a:latin typeface="Consolas" panose="020B0609020204030204" pitchFamily="49" charset="0"/>
                <a:cs typeface="Consolas" panose="020B0609020204030204" pitchFamily="49" charset="0"/>
              </a:rPr>
              <a:t>secret_number</a:t>
            </a:r>
            <a:r>
              <a:rPr lang="en-US" sz="1400" dirty="0" smtClean="0">
                <a:latin typeface="Consolas" panose="020B0609020204030204" pitchFamily="49" charset="0"/>
                <a:cs typeface="Consolas" panose="020B0609020204030204" pitchFamily="49" charset="0"/>
              </a:rPr>
              <a:t>;</a:t>
            </a:r>
          </a:p>
          <a:p>
            <a:pPr marL="800100" lvl="2" indent="0" algn="l">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a:t>
            </a:r>
          </a:p>
          <a:p>
            <a:pPr marL="800100" lvl="2" indent="0" algn="l">
              <a:buNone/>
            </a:pPr>
            <a:r>
              <a:rPr lang="en-US" dirty="0">
                <a:latin typeface="Consolas" panose="020B0609020204030204" pitchFamily="49" charset="0"/>
                <a:cs typeface="Consolas" panose="020B0609020204030204" pitchFamily="49" charset="0"/>
              </a:rPr>
              <a:t> </a:t>
            </a:r>
            <a:r>
              <a:rPr lang="en-US" dirty="0" smtClean="0">
                <a:latin typeface="Consolas" panose="020B0609020204030204" pitchFamily="49" charset="0"/>
                <a:cs typeface="Consolas" panose="020B0609020204030204" pitchFamily="49" charset="0"/>
              </a:rPr>
              <a:t>   </a:t>
            </a:r>
            <a:endParaRPr lang="en-US" dirty="0">
              <a:latin typeface="Consolas" panose="020B0609020204030204" pitchFamily="49" charset="0"/>
              <a:cs typeface="Consolas" panose="020B0609020204030204" pitchFamily="49" charset="0"/>
            </a:endParaRPr>
          </a:p>
        </p:txBody>
      </p:sp>
      <p:sp>
        <p:nvSpPr>
          <p:cNvPr id="5" name="Rounded Rectangle 4"/>
          <p:cNvSpPr/>
          <p:nvPr/>
        </p:nvSpPr>
        <p:spPr>
          <a:xfrm>
            <a:off x="2831108" y="4750544"/>
            <a:ext cx="4536504" cy="3600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282860773"/>
      </p:ext>
    </p:extLst>
  </p:cSld>
  <p:clrMapOvr>
    <a:masterClrMapping/>
  </p:clrMapOvr>
  <mc:AlternateContent xmlns:mc="http://schemas.openxmlformats.org/markup-compatibility/2006">
    <mc:Choice xmlns:p14="http://schemas.microsoft.com/office/powerpoint/2010/main" Requires="p14">
      <p:transition spd="slow" p14:dur="2000" advTm="82883"/>
    </mc:Choice>
    <mc:Fallback>
      <p:transition spd="slow" advTm="82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game of high-low</a:t>
            </a:r>
            <a:endParaRPr lang="en-CA" dirty="0"/>
          </a:p>
        </p:txBody>
      </p:sp>
      <p:sp>
        <p:nvSpPr>
          <p:cNvPr id="3" name="Content Placeholder 2"/>
          <p:cNvSpPr>
            <a:spLocks noGrp="1"/>
          </p:cNvSpPr>
          <p:nvPr>
            <p:ph idx="1"/>
          </p:nvPr>
        </p:nvSpPr>
        <p:spPr>
          <a:xfrm>
            <a:off x="457200" y="1484784"/>
            <a:ext cx="8229600" cy="4525963"/>
          </a:xfrm>
        </p:spPr>
        <p:txBody>
          <a:bodyPr>
            <a:noAutofit/>
          </a:bodyPr>
          <a:lstStyle/>
          <a:p>
            <a:pPr marL="800100" lvl="2" indent="0" algn="l">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while ( true ) {</a:t>
            </a:r>
          </a:p>
          <a:p>
            <a:pPr marL="800100" lvl="2" indent="0" algn="l">
              <a:buNone/>
            </a:pPr>
            <a:r>
              <a:rPr lang="en-US" sz="1400" dirty="0" smtClean="0">
                <a:latin typeface="Consolas" panose="020B0609020204030204" pitchFamily="49" charset="0"/>
                <a:cs typeface="Consolas" panose="020B0609020204030204" pitchFamily="49" charset="0"/>
              </a:rPr>
              <a:t>        </a:t>
            </a:r>
            <a:r>
              <a:rPr lang="en-US" sz="1400" dirty="0" err="1">
                <a:latin typeface="Consolas" panose="020B0609020204030204" pitchFamily="49" charset="0"/>
                <a:cs typeface="Consolas" panose="020B0609020204030204" pitchFamily="49" charset="0"/>
              </a:rPr>
              <a:t>int</a:t>
            </a:r>
            <a:r>
              <a:rPr lang="en-US" sz="1400" dirty="0">
                <a:latin typeface="Consolas" panose="020B0609020204030204" pitchFamily="49" charset="0"/>
                <a:cs typeface="Consolas" panose="020B0609020204030204" pitchFamily="49" charset="0"/>
              </a:rPr>
              <a:t> </a:t>
            </a:r>
            <a:r>
              <a:rPr lang="en-US" sz="1400" dirty="0" err="1" smtClean="0">
                <a:latin typeface="Consolas" panose="020B0609020204030204" pitchFamily="49" charset="0"/>
                <a:cs typeface="Consolas" panose="020B0609020204030204" pitchFamily="49" charset="0"/>
              </a:rPr>
              <a:t>guessed_number</a:t>
            </a:r>
            <a:r>
              <a:rPr lang="en-US" sz="1400" dirty="0" smtClean="0">
                <a:latin typeface="Consolas" panose="020B0609020204030204" pitchFamily="49" charset="0"/>
                <a:cs typeface="Consolas" panose="020B0609020204030204" pitchFamily="49" charset="0"/>
              </a:rPr>
              <a:t>{};</a:t>
            </a:r>
            <a:endParaRPr lang="en-US" sz="1400" dirty="0">
              <a:latin typeface="Consolas" panose="020B0609020204030204" pitchFamily="49" charset="0"/>
              <a:cs typeface="Consolas" panose="020B0609020204030204" pitchFamily="49" charset="0"/>
            </a:endParaRPr>
          </a:p>
          <a:p>
            <a:pPr marL="800100" lvl="2" indent="0" algn="l">
              <a:buNone/>
            </a:pPr>
            <a:r>
              <a:rPr lang="en-US" sz="1400" dirty="0" smtClean="0">
                <a:latin typeface="Consolas" panose="020B0609020204030204" pitchFamily="49" charset="0"/>
                <a:cs typeface="Consolas" panose="020B0609020204030204" pitchFamily="49" charset="0"/>
              </a:rPr>
              <a:t>        </a:t>
            </a:r>
            <a:r>
              <a:rPr lang="en-US" sz="1400" dirty="0" err="1">
                <a:latin typeface="Consolas" panose="020B0609020204030204" pitchFamily="49" charset="0"/>
                <a:cs typeface="Consolas" panose="020B0609020204030204" pitchFamily="49" charset="0"/>
              </a:rPr>
              <a:t>std</a:t>
            </a:r>
            <a:r>
              <a:rPr lang="en-US" sz="1400" dirty="0">
                <a:latin typeface="Consolas" panose="020B0609020204030204" pitchFamily="49" charset="0"/>
                <a:cs typeface="Consolas" panose="020B0609020204030204" pitchFamily="49" charset="0"/>
              </a:rPr>
              <a:t>::</a:t>
            </a:r>
            <a:r>
              <a:rPr lang="en-US" sz="1400" dirty="0" err="1">
                <a:latin typeface="Consolas" panose="020B0609020204030204" pitchFamily="49" charset="0"/>
                <a:cs typeface="Consolas" panose="020B0609020204030204" pitchFamily="49" charset="0"/>
              </a:rPr>
              <a:t>cout</a:t>
            </a:r>
            <a:r>
              <a:rPr lang="en-US" sz="1400" dirty="0">
                <a:latin typeface="Consolas" panose="020B0609020204030204" pitchFamily="49" charset="0"/>
                <a:cs typeface="Consolas" panose="020B0609020204030204" pitchFamily="49" charset="0"/>
              </a:rPr>
              <a:t> &lt;&lt; "Player </a:t>
            </a:r>
            <a:r>
              <a:rPr lang="en-US" sz="1400" dirty="0" smtClean="0">
                <a:latin typeface="Consolas" panose="020B0609020204030204" pitchFamily="49" charset="0"/>
                <a:cs typeface="Consolas" panose="020B0609020204030204" pitchFamily="49" charset="0"/>
              </a:rPr>
              <a:t>B: </a:t>
            </a:r>
            <a:r>
              <a:rPr lang="en-US" sz="1400" dirty="0">
                <a:latin typeface="Consolas" panose="020B0609020204030204" pitchFamily="49" charset="0"/>
                <a:cs typeface="Consolas" panose="020B0609020204030204" pitchFamily="49" charset="0"/>
              </a:rPr>
              <a:t>enter </a:t>
            </a:r>
            <a:r>
              <a:rPr lang="en-US" sz="1400" dirty="0" smtClean="0">
                <a:latin typeface="Consolas" panose="020B0609020204030204" pitchFamily="49" charset="0"/>
                <a:cs typeface="Consolas" panose="020B0609020204030204" pitchFamily="49" charset="0"/>
              </a:rPr>
              <a:t>a guess from 1 to 100: </a:t>
            </a:r>
            <a:r>
              <a:rPr lang="en-US" sz="1400" dirty="0">
                <a:latin typeface="Consolas" panose="020B0609020204030204" pitchFamily="49" charset="0"/>
                <a:cs typeface="Consolas" panose="020B0609020204030204" pitchFamily="49" charset="0"/>
              </a:rPr>
              <a:t>";</a:t>
            </a:r>
          </a:p>
          <a:p>
            <a:pPr marL="800100" lvl="2" indent="0" algn="l">
              <a:buNone/>
            </a:pPr>
            <a:r>
              <a:rPr lang="en-US" sz="1400" dirty="0" smtClean="0">
                <a:latin typeface="Consolas" panose="020B0609020204030204" pitchFamily="49" charset="0"/>
                <a:cs typeface="Consolas" panose="020B0609020204030204" pitchFamily="49" charset="0"/>
              </a:rPr>
              <a:t>        </a:t>
            </a:r>
            <a:r>
              <a:rPr lang="en-US" sz="1400" dirty="0" err="1">
                <a:latin typeface="Consolas" panose="020B0609020204030204" pitchFamily="49" charset="0"/>
                <a:cs typeface="Consolas" panose="020B0609020204030204" pitchFamily="49" charset="0"/>
              </a:rPr>
              <a:t>std</a:t>
            </a:r>
            <a:r>
              <a:rPr lang="en-US" sz="1400" dirty="0">
                <a:latin typeface="Consolas" panose="020B0609020204030204" pitchFamily="49" charset="0"/>
                <a:cs typeface="Consolas" panose="020B0609020204030204" pitchFamily="49" charset="0"/>
              </a:rPr>
              <a:t>::</a:t>
            </a:r>
            <a:r>
              <a:rPr lang="en-US" sz="1400" dirty="0" err="1">
                <a:latin typeface="Consolas" panose="020B0609020204030204" pitchFamily="49" charset="0"/>
                <a:cs typeface="Consolas" panose="020B0609020204030204" pitchFamily="49" charset="0"/>
              </a:rPr>
              <a:t>cin</a:t>
            </a:r>
            <a:r>
              <a:rPr lang="en-US" sz="1400" dirty="0">
                <a:latin typeface="Consolas" panose="020B0609020204030204" pitchFamily="49" charset="0"/>
                <a:cs typeface="Consolas" panose="020B0609020204030204" pitchFamily="49" charset="0"/>
              </a:rPr>
              <a:t> &gt;&gt; </a:t>
            </a:r>
            <a:r>
              <a:rPr lang="en-US" sz="1400" dirty="0" err="1" smtClean="0">
                <a:latin typeface="Consolas" panose="020B0609020204030204" pitchFamily="49" charset="0"/>
                <a:cs typeface="Consolas" panose="020B0609020204030204" pitchFamily="49" charset="0"/>
              </a:rPr>
              <a:t>guessed</a:t>
            </a:r>
            <a:r>
              <a:rPr lang="en-US" sz="1400" dirty="0" err="1">
                <a:latin typeface="Consolas" panose="020B0609020204030204" pitchFamily="49" charset="0"/>
                <a:cs typeface="Consolas" panose="020B0609020204030204" pitchFamily="49" charset="0"/>
              </a:rPr>
              <a:t>_number</a:t>
            </a:r>
            <a:r>
              <a:rPr lang="en-US" sz="1400" dirty="0" smtClean="0">
                <a:latin typeface="Consolas" panose="020B0609020204030204" pitchFamily="49" charset="0"/>
                <a:cs typeface="Consolas" panose="020B0609020204030204" pitchFamily="49" charset="0"/>
              </a:rPr>
              <a:t>;</a:t>
            </a:r>
          </a:p>
          <a:p>
            <a:pPr marL="800100" lvl="2" indent="0" algn="l">
              <a:buNone/>
            </a:pPr>
            <a:endParaRPr lang="en-US" sz="1400" dirty="0">
              <a:latin typeface="Consolas" panose="020B0609020204030204" pitchFamily="49" charset="0"/>
              <a:cs typeface="Consolas" panose="020B0609020204030204" pitchFamily="49" charset="0"/>
            </a:endParaRPr>
          </a:p>
          <a:p>
            <a:pPr marL="800100" lvl="2" indent="0" algn="l">
              <a:buNone/>
            </a:pPr>
            <a:r>
              <a:rPr lang="en-US" sz="1400" dirty="0" smtClean="0">
                <a:latin typeface="Consolas" panose="020B0609020204030204" pitchFamily="49" charset="0"/>
                <a:cs typeface="Consolas" panose="020B0609020204030204" pitchFamily="49" charset="0"/>
              </a:rPr>
              <a:t>        if ( </a:t>
            </a:r>
            <a:r>
              <a:rPr lang="en-US" sz="1400" dirty="0" err="1" smtClean="0">
                <a:latin typeface="Consolas" panose="020B0609020204030204" pitchFamily="49" charset="0"/>
                <a:cs typeface="Consolas" panose="020B0609020204030204" pitchFamily="49" charset="0"/>
              </a:rPr>
              <a:t>guessed</a:t>
            </a:r>
            <a:r>
              <a:rPr lang="en-US" sz="1400" dirty="0" err="1">
                <a:latin typeface="Consolas" panose="020B0609020204030204" pitchFamily="49" charset="0"/>
                <a:cs typeface="Consolas" panose="020B0609020204030204" pitchFamily="49" charset="0"/>
              </a:rPr>
              <a:t>_number</a:t>
            </a:r>
            <a:r>
              <a:rPr lang="en-US" sz="1400" dirty="0" smtClean="0">
                <a:latin typeface="Consolas" panose="020B0609020204030204" pitchFamily="49" charset="0"/>
                <a:cs typeface="Consolas" panose="020B0609020204030204" pitchFamily="49" charset="0"/>
              </a:rPr>
              <a:t> == </a:t>
            </a:r>
            <a:r>
              <a:rPr lang="en-US" sz="1400" dirty="0" err="1" smtClean="0">
                <a:latin typeface="Consolas" panose="020B0609020204030204" pitchFamily="49" charset="0"/>
                <a:cs typeface="Consolas" panose="020B0609020204030204" pitchFamily="49" charset="0"/>
              </a:rPr>
              <a:t>secret_number</a:t>
            </a:r>
            <a:r>
              <a:rPr lang="en-US" sz="1400" dirty="0" smtClean="0">
                <a:latin typeface="Consolas" panose="020B0609020204030204" pitchFamily="49" charset="0"/>
                <a:cs typeface="Consolas" panose="020B0609020204030204" pitchFamily="49" charset="0"/>
              </a:rPr>
              <a:t> ) {</a:t>
            </a:r>
          </a:p>
          <a:p>
            <a:pPr marL="800100" lvl="2" indent="0" algn="l">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a:t>
            </a:r>
            <a:r>
              <a:rPr lang="en-US" sz="1400" dirty="0" err="1" smtClean="0">
                <a:latin typeface="Consolas" panose="020B0609020204030204" pitchFamily="49" charset="0"/>
                <a:cs typeface="Consolas" panose="020B0609020204030204" pitchFamily="49" charset="0"/>
              </a:rPr>
              <a:t>std</a:t>
            </a:r>
            <a:r>
              <a:rPr lang="en-US" sz="1400" dirty="0" smtClean="0">
                <a:latin typeface="Consolas" panose="020B0609020204030204" pitchFamily="49" charset="0"/>
                <a:cs typeface="Consolas" panose="020B0609020204030204" pitchFamily="49" charset="0"/>
              </a:rPr>
              <a:t>::</a:t>
            </a:r>
            <a:r>
              <a:rPr lang="en-US" sz="1400" dirty="0" err="1" smtClean="0">
                <a:latin typeface="Consolas" panose="020B0609020204030204" pitchFamily="49" charset="0"/>
                <a:cs typeface="Consolas" panose="020B0609020204030204" pitchFamily="49" charset="0"/>
              </a:rPr>
              <a:t>cout</a:t>
            </a:r>
            <a:r>
              <a:rPr lang="en-US" sz="1400" dirty="0" smtClean="0">
                <a:latin typeface="Consolas" panose="020B0609020204030204" pitchFamily="49" charset="0"/>
                <a:cs typeface="Consolas" panose="020B0609020204030204" pitchFamily="49" charset="0"/>
              </a:rPr>
              <a:t> &lt;&lt; "You guessed the secret number"</a:t>
            </a:r>
          </a:p>
          <a:p>
            <a:pPr marL="800100" lvl="2" indent="0" algn="l">
              <a:buNone/>
            </a:pPr>
            <a:r>
              <a:rPr lang="en-US" sz="1400" dirty="0" smtClean="0">
                <a:latin typeface="Consolas" panose="020B0609020204030204" pitchFamily="49" charset="0"/>
                <a:cs typeface="Consolas" panose="020B0609020204030204" pitchFamily="49" charset="0"/>
              </a:rPr>
              <a:t>                      &lt;&lt; </a:t>
            </a:r>
            <a:r>
              <a:rPr lang="en-US" sz="1400" dirty="0" err="1" smtClean="0">
                <a:latin typeface="Consolas" panose="020B0609020204030204" pitchFamily="49" charset="0"/>
                <a:cs typeface="Consolas" panose="020B0609020204030204" pitchFamily="49" charset="0"/>
              </a:rPr>
              <a:t>std</a:t>
            </a:r>
            <a:r>
              <a:rPr lang="en-US" sz="1400" dirty="0" smtClean="0">
                <a:latin typeface="Consolas" panose="020B0609020204030204" pitchFamily="49" charset="0"/>
                <a:cs typeface="Consolas" panose="020B0609020204030204" pitchFamily="49" charset="0"/>
              </a:rPr>
              <a:t>::</a:t>
            </a:r>
            <a:r>
              <a:rPr lang="en-US" sz="1400" dirty="0" err="1" smtClean="0">
                <a:latin typeface="Consolas" panose="020B0609020204030204" pitchFamily="49" charset="0"/>
                <a:cs typeface="Consolas" panose="020B0609020204030204" pitchFamily="49" charset="0"/>
              </a:rPr>
              <a:t>endl</a:t>
            </a:r>
            <a:r>
              <a:rPr lang="en-US" sz="1400" dirty="0" smtClean="0">
                <a:latin typeface="Consolas" panose="020B0609020204030204" pitchFamily="49" charset="0"/>
                <a:cs typeface="Consolas" panose="020B0609020204030204" pitchFamily="49" charset="0"/>
              </a:rPr>
              <a:t>;</a:t>
            </a:r>
          </a:p>
          <a:p>
            <a:pPr marL="800100" lvl="2" indent="0" algn="l">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break;</a:t>
            </a:r>
            <a:endParaRPr lang="en-US" sz="1400" dirty="0" smtClean="0">
              <a:latin typeface="Consolas" panose="020B0609020204030204" pitchFamily="49" charset="0"/>
              <a:cs typeface="Consolas" panose="020B0609020204030204" pitchFamily="49" charset="0"/>
            </a:endParaRPr>
          </a:p>
          <a:p>
            <a:pPr marL="800100" lvl="2" indent="0" algn="l">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a:t>
            </a:r>
          </a:p>
          <a:p>
            <a:pPr marL="800100" lvl="2" indent="0" algn="l">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a:t>
            </a:r>
          </a:p>
          <a:p>
            <a:pPr marL="800100" lvl="2" indent="0" algn="l">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a:t>
            </a:r>
          </a:p>
          <a:p>
            <a:pPr marL="800100" lvl="2" indent="0" algn="l">
              <a:buNone/>
            </a:pPr>
            <a:r>
              <a:rPr lang="en-US" sz="1400" dirty="0" smtClean="0">
                <a:latin typeface="Consolas" panose="020B0609020204030204" pitchFamily="49" charset="0"/>
                <a:cs typeface="Consolas" panose="020B0609020204030204" pitchFamily="49" charset="0"/>
              </a:rPr>
              <a:t>        </a:t>
            </a:r>
          </a:p>
          <a:p>
            <a:pPr marL="800100" lvl="2" indent="0" algn="l">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a:t>
            </a:r>
          </a:p>
          <a:p>
            <a:pPr marL="800100" lvl="2" indent="0" algn="l">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a:t>
            </a:r>
          </a:p>
          <a:p>
            <a:pPr marL="800100" lvl="2" indent="0" algn="l">
              <a:buNone/>
            </a:pPr>
            <a:endParaRPr lang="en-US" sz="1400" dirty="0">
              <a:latin typeface="Consolas" panose="020B0609020204030204" pitchFamily="49" charset="0"/>
              <a:cs typeface="Consolas" panose="020B0609020204030204" pitchFamily="49" charset="0"/>
            </a:endParaRPr>
          </a:p>
          <a:p>
            <a:pPr marL="800100" lvl="2" indent="0" algn="l">
              <a:buNone/>
            </a:pPr>
            <a:r>
              <a:rPr lang="en-US" sz="1400" dirty="0" smtClean="0">
                <a:latin typeface="Consolas" panose="020B0609020204030204" pitchFamily="49" charset="0"/>
                <a:cs typeface="Consolas" panose="020B0609020204030204" pitchFamily="49" charset="0"/>
              </a:rPr>
              <a:t>    return 0;</a:t>
            </a:r>
          </a:p>
          <a:p>
            <a:pPr marL="800100" lvl="2" indent="0" algn="l">
              <a:buNone/>
            </a:pPr>
            <a:r>
              <a:rPr lang="en-US" sz="1400" dirty="0" smtClean="0">
                <a:latin typeface="Consolas" panose="020B0609020204030204" pitchFamily="49" charset="0"/>
                <a:cs typeface="Consolas" panose="020B0609020204030204" pitchFamily="49" charset="0"/>
              </a:rPr>
              <a:t>}</a:t>
            </a:r>
            <a:endParaRPr lang="en-US" sz="1400" dirty="0">
              <a:latin typeface="Consolas" panose="020B0609020204030204" pitchFamily="49" charset="0"/>
              <a:cs typeface="Consolas" panose="020B0609020204030204" pitchFamily="49" charset="0"/>
            </a:endParaRPr>
          </a:p>
        </p:txBody>
      </p:sp>
      <p:sp>
        <p:nvSpPr>
          <p:cNvPr id="4" name="Content Placeholder 2"/>
          <p:cNvSpPr txBox="1">
            <a:spLocks/>
          </p:cNvSpPr>
          <p:nvPr/>
        </p:nvSpPr>
        <p:spPr bwMode="auto">
          <a:xfrm>
            <a:off x="1259632" y="3801740"/>
            <a:ext cx="7272808" cy="15121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just" rtl="0" eaLnBrk="0" fontAlgn="base" hangingPunct="0">
              <a:spcBef>
                <a:spcPct val="20000"/>
              </a:spcBef>
              <a:spcAft>
                <a:spcPct val="0"/>
              </a:spcAft>
              <a:buFont typeface="Arial" panose="020B0604020202020204" pitchFamily="34" charset="0"/>
              <a:buChar char="•"/>
              <a:defRPr sz="2000" kern="1200">
                <a:solidFill>
                  <a:schemeClr val="tx1"/>
                </a:solidFill>
                <a:latin typeface="Georgia" panose="02040502050405020303" pitchFamily="18" charset="0"/>
                <a:ea typeface="+mn-ea"/>
                <a:cs typeface="Arial" pitchFamily="34" charset="0"/>
              </a:defRPr>
            </a:lvl1pPr>
            <a:lvl2pPr marL="742950" indent="-285750" algn="just" rtl="0" eaLnBrk="0" fontAlgn="base" hangingPunct="0">
              <a:spcBef>
                <a:spcPct val="20000"/>
              </a:spcBef>
              <a:spcAft>
                <a:spcPct val="0"/>
              </a:spcAft>
              <a:buFont typeface="Arial" charset="0"/>
              <a:buChar char="–"/>
              <a:defRPr sz="1900" kern="1200">
                <a:solidFill>
                  <a:schemeClr val="tx1"/>
                </a:solidFill>
                <a:latin typeface="Georgia" panose="02040502050405020303" pitchFamily="18" charset="0"/>
                <a:ea typeface="+mn-ea"/>
                <a:cs typeface="Arial" pitchFamily="34" charset="0"/>
              </a:defRPr>
            </a:lvl2pPr>
            <a:lvl3pPr marL="1143000" indent="-228600" algn="just" rtl="0" eaLnBrk="0" fontAlgn="base" hangingPunct="0">
              <a:spcBef>
                <a:spcPct val="20000"/>
              </a:spcBef>
              <a:spcAft>
                <a:spcPct val="0"/>
              </a:spcAft>
              <a:buFont typeface="Arial" charset="0"/>
              <a:buChar char="•"/>
              <a:defRPr sz="1800" kern="1200">
                <a:solidFill>
                  <a:schemeClr val="tx1"/>
                </a:solidFill>
                <a:latin typeface="Georgia" panose="02040502050405020303" pitchFamily="18" charset="0"/>
                <a:ea typeface="+mn-ea"/>
                <a:cs typeface="Arial" pitchFamily="34" charset="0"/>
              </a:defRPr>
            </a:lvl3pPr>
            <a:lvl4pPr marL="1600200" indent="-228600" algn="just" rtl="0" eaLnBrk="0" fontAlgn="base" hangingPunct="0">
              <a:spcBef>
                <a:spcPct val="20000"/>
              </a:spcBef>
              <a:spcAft>
                <a:spcPct val="0"/>
              </a:spcAft>
              <a:buFont typeface="Arial" charset="0"/>
              <a:buChar char="–"/>
              <a:defRPr sz="1700" kern="1200">
                <a:solidFill>
                  <a:schemeClr val="tx1"/>
                </a:solidFill>
                <a:latin typeface="Georgia" panose="02040502050405020303" pitchFamily="18" charset="0"/>
                <a:ea typeface="+mn-ea"/>
                <a:cs typeface="Arial" pitchFamily="34" charset="0"/>
              </a:defRPr>
            </a:lvl4pPr>
            <a:lvl5pPr marL="2057400" indent="-228600" algn="just"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800100" lvl="2" indent="0" algn="l">
              <a:buFont typeface="Arial" charset="0"/>
              <a:buNone/>
            </a:pPr>
            <a:r>
              <a:rPr lang="en-US" sz="1400" dirty="0" smtClean="0">
                <a:latin typeface="Consolas" panose="020B0609020204030204" pitchFamily="49" charset="0"/>
                <a:cs typeface="Consolas" panose="020B0609020204030204" pitchFamily="49" charset="0"/>
              </a:rPr>
              <a:t>  else if ( </a:t>
            </a:r>
            <a:r>
              <a:rPr lang="en-US" sz="1400" dirty="0" err="1" smtClean="0">
                <a:latin typeface="Consolas" panose="020B0609020204030204" pitchFamily="49" charset="0"/>
                <a:cs typeface="Consolas" panose="020B0609020204030204" pitchFamily="49" charset="0"/>
              </a:rPr>
              <a:t>guessed_number</a:t>
            </a:r>
            <a:r>
              <a:rPr lang="en-US" sz="1400" dirty="0" smtClean="0">
                <a:latin typeface="Consolas" panose="020B0609020204030204" pitchFamily="49" charset="0"/>
                <a:cs typeface="Consolas" panose="020B0609020204030204" pitchFamily="49" charset="0"/>
              </a:rPr>
              <a:t> &lt; </a:t>
            </a:r>
            <a:r>
              <a:rPr lang="en-US" sz="1400" dirty="0" err="1" smtClean="0">
                <a:latin typeface="Consolas" panose="020B0609020204030204" pitchFamily="49" charset="0"/>
                <a:cs typeface="Consolas" panose="020B0609020204030204" pitchFamily="49" charset="0"/>
              </a:rPr>
              <a:t>secret_number</a:t>
            </a:r>
            <a:r>
              <a:rPr lang="en-US" sz="1400" dirty="0" smtClean="0">
                <a:latin typeface="Consolas" panose="020B0609020204030204" pitchFamily="49" charset="0"/>
                <a:cs typeface="Consolas" panose="020B0609020204030204" pitchFamily="49" charset="0"/>
              </a:rPr>
              <a:t> ) {</a:t>
            </a:r>
          </a:p>
          <a:p>
            <a:pPr marL="800100" lvl="2" indent="0" algn="l">
              <a:buFont typeface="Arial" charset="0"/>
              <a:buNone/>
            </a:pPr>
            <a:r>
              <a:rPr lang="en-US" sz="1400" dirty="0" smtClean="0">
                <a:latin typeface="Consolas" panose="020B0609020204030204" pitchFamily="49" charset="0"/>
                <a:cs typeface="Consolas" panose="020B0609020204030204" pitchFamily="49" charset="0"/>
              </a:rPr>
              <a:t>    </a:t>
            </a:r>
            <a:r>
              <a:rPr lang="en-US" sz="1400" dirty="0" err="1" smtClean="0">
                <a:latin typeface="Consolas" panose="020B0609020204030204" pitchFamily="49" charset="0"/>
                <a:cs typeface="Consolas" panose="020B0609020204030204" pitchFamily="49" charset="0"/>
              </a:rPr>
              <a:t>std</a:t>
            </a:r>
            <a:r>
              <a:rPr lang="en-US" sz="1400" dirty="0" smtClean="0">
                <a:latin typeface="Consolas" panose="020B0609020204030204" pitchFamily="49" charset="0"/>
                <a:cs typeface="Consolas" panose="020B0609020204030204" pitchFamily="49" charset="0"/>
              </a:rPr>
              <a:t>::</a:t>
            </a:r>
            <a:r>
              <a:rPr lang="en-US" sz="1400" dirty="0" err="1" smtClean="0">
                <a:latin typeface="Consolas" panose="020B0609020204030204" pitchFamily="49" charset="0"/>
                <a:cs typeface="Consolas" panose="020B0609020204030204" pitchFamily="49" charset="0"/>
              </a:rPr>
              <a:t>cout</a:t>
            </a:r>
            <a:r>
              <a:rPr lang="en-US" sz="1400" dirty="0" smtClean="0">
                <a:latin typeface="Consolas" panose="020B0609020204030204" pitchFamily="49" charset="0"/>
                <a:cs typeface="Consolas" panose="020B0609020204030204" pitchFamily="49" charset="0"/>
              </a:rPr>
              <a:t> "Too low, guess again..." &lt;&lt; </a:t>
            </a:r>
            <a:r>
              <a:rPr lang="en-US" sz="1400" dirty="0" err="1" smtClean="0">
                <a:latin typeface="Consolas" panose="020B0609020204030204" pitchFamily="49" charset="0"/>
                <a:cs typeface="Consolas" panose="020B0609020204030204" pitchFamily="49" charset="0"/>
              </a:rPr>
              <a:t>std</a:t>
            </a:r>
            <a:r>
              <a:rPr lang="en-US" sz="1400" dirty="0" smtClean="0">
                <a:latin typeface="Consolas" panose="020B0609020204030204" pitchFamily="49" charset="0"/>
                <a:cs typeface="Consolas" panose="020B0609020204030204" pitchFamily="49" charset="0"/>
              </a:rPr>
              <a:t>::</a:t>
            </a:r>
            <a:r>
              <a:rPr lang="en-US" sz="1400" dirty="0" err="1" smtClean="0">
                <a:latin typeface="Consolas" panose="020B0609020204030204" pitchFamily="49" charset="0"/>
                <a:cs typeface="Consolas" panose="020B0609020204030204" pitchFamily="49" charset="0"/>
              </a:rPr>
              <a:t>endl</a:t>
            </a:r>
            <a:r>
              <a:rPr lang="en-US" sz="1400" dirty="0" smtClean="0">
                <a:latin typeface="Consolas" panose="020B0609020204030204" pitchFamily="49" charset="0"/>
                <a:cs typeface="Consolas" panose="020B0609020204030204" pitchFamily="49" charset="0"/>
              </a:rPr>
              <a:t>;</a:t>
            </a:r>
          </a:p>
          <a:p>
            <a:pPr marL="800100" lvl="2" indent="0" algn="l">
              <a:buFont typeface="Arial" charset="0"/>
              <a:buNone/>
            </a:pPr>
            <a:r>
              <a:rPr lang="en-US" sz="1400" dirty="0" smtClean="0">
                <a:latin typeface="Consolas" panose="020B0609020204030204" pitchFamily="49" charset="0"/>
                <a:cs typeface="Consolas" panose="020B0609020204030204" pitchFamily="49" charset="0"/>
              </a:rPr>
              <a:t>} else {</a:t>
            </a:r>
          </a:p>
          <a:p>
            <a:pPr marL="800100" lvl="2" indent="0" algn="l">
              <a:buFont typeface="Arial" charset="0"/>
              <a:buNone/>
            </a:pPr>
            <a:r>
              <a:rPr lang="en-US" sz="1400" dirty="0" smtClean="0">
                <a:latin typeface="Consolas" panose="020B0609020204030204" pitchFamily="49" charset="0"/>
                <a:cs typeface="Consolas" panose="020B0609020204030204" pitchFamily="49" charset="0"/>
              </a:rPr>
              <a:t>    </a:t>
            </a:r>
            <a:r>
              <a:rPr lang="en-US" sz="1400" dirty="0" err="1" smtClean="0">
                <a:latin typeface="Consolas" panose="020B0609020204030204" pitchFamily="49" charset="0"/>
                <a:cs typeface="Consolas" panose="020B0609020204030204" pitchFamily="49" charset="0"/>
              </a:rPr>
              <a:t>std</a:t>
            </a:r>
            <a:r>
              <a:rPr lang="en-US" sz="1400" dirty="0" smtClean="0">
                <a:latin typeface="Consolas" panose="020B0609020204030204" pitchFamily="49" charset="0"/>
                <a:cs typeface="Consolas" panose="020B0609020204030204" pitchFamily="49" charset="0"/>
              </a:rPr>
              <a:t>::</a:t>
            </a:r>
            <a:r>
              <a:rPr lang="en-US" sz="1400" dirty="0" err="1" smtClean="0">
                <a:latin typeface="Consolas" panose="020B0609020204030204" pitchFamily="49" charset="0"/>
                <a:cs typeface="Consolas" panose="020B0609020204030204" pitchFamily="49" charset="0"/>
              </a:rPr>
              <a:t>cout</a:t>
            </a:r>
            <a:r>
              <a:rPr lang="en-US" sz="1400" dirty="0" smtClean="0">
                <a:latin typeface="Consolas" panose="020B0609020204030204" pitchFamily="49" charset="0"/>
                <a:cs typeface="Consolas" panose="020B0609020204030204" pitchFamily="49" charset="0"/>
              </a:rPr>
              <a:t> "Too high, guess again..." &lt;&lt; </a:t>
            </a:r>
            <a:r>
              <a:rPr lang="en-US" sz="1400" dirty="0" err="1" smtClean="0">
                <a:latin typeface="Consolas" panose="020B0609020204030204" pitchFamily="49" charset="0"/>
                <a:cs typeface="Consolas" panose="020B0609020204030204" pitchFamily="49" charset="0"/>
              </a:rPr>
              <a:t>std</a:t>
            </a:r>
            <a:r>
              <a:rPr lang="en-US" sz="1400" dirty="0" smtClean="0">
                <a:latin typeface="Consolas" panose="020B0609020204030204" pitchFamily="49" charset="0"/>
                <a:cs typeface="Consolas" panose="020B0609020204030204" pitchFamily="49" charset="0"/>
              </a:rPr>
              <a:t>::</a:t>
            </a:r>
            <a:r>
              <a:rPr lang="en-US" sz="1400" dirty="0" err="1" smtClean="0">
                <a:latin typeface="Consolas" panose="020B0609020204030204" pitchFamily="49" charset="0"/>
                <a:cs typeface="Consolas" panose="020B0609020204030204" pitchFamily="49" charset="0"/>
              </a:rPr>
              <a:t>endl</a:t>
            </a:r>
            <a:r>
              <a:rPr lang="en-US" sz="1400" dirty="0" smtClean="0">
                <a:latin typeface="Consolas" panose="020B0609020204030204" pitchFamily="49" charset="0"/>
                <a:cs typeface="Consolas" panose="020B0609020204030204" pitchFamily="49" charset="0"/>
              </a:rPr>
              <a:t>;</a:t>
            </a:r>
          </a:p>
          <a:p>
            <a:pPr marL="800100" lvl="2" indent="0" algn="l">
              <a:buFont typeface="Arial" charset="0"/>
              <a:buNone/>
            </a:pPr>
            <a:r>
              <a:rPr lang="en-US" sz="1400" dirty="0" smtClean="0">
                <a:latin typeface="Consolas" panose="020B0609020204030204" pitchFamily="49" charset="0"/>
                <a:cs typeface="Consolas" panose="020B0609020204030204" pitchFamily="49" charset="0"/>
              </a:rPr>
              <a:t>}</a:t>
            </a: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339403985"/>
      </p:ext>
    </p:extLst>
  </p:cSld>
  <p:clrMapOvr>
    <a:masterClrMapping/>
  </p:clrMapOvr>
  <mc:AlternateContent xmlns:mc="http://schemas.openxmlformats.org/markup-compatibility/2006">
    <mc:Choice xmlns:p14="http://schemas.microsoft.com/office/powerpoint/2010/main" Requires="p14">
      <p:transition spd="slow" p14:dur="2000" advTm="77043"/>
    </mc:Choice>
    <mc:Fallback>
      <p:transition spd="slow" advTm="770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 prime factors of an integer</a:t>
            </a:r>
            <a:endParaRPr lang="en-CA" dirty="0"/>
          </a:p>
        </p:txBody>
      </p:sp>
      <p:sp>
        <p:nvSpPr>
          <p:cNvPr id="3" name="Content Placeholder 2"/>
          <p:cNvSpPr>
            <a:spLocks noGrp="1"/>
          </p:cNvSpPr>
          <p:nvPr>
            <p:ph idx="1"/>
          </p:nvPr>
        </p:nvSpPr>
        <p:spPr/>
        <p:txBody>
          <a:bodyPr/>
          <a:lstStyle/>
          <a:p>
            <a:r>
              <a:rPr lang="en-CA" dirty="0" smtClean="0"/>
              <a:t>Suppose we want to print all prime factors of an integer:</a:t>
            </a:r>
          </a:p>
          <a:p>
            <a:pPr lvl="1"/>
            <a:r>
              <a:rPr lang="en-US" dirty="0" smtClean="0"/>
              <a:t>For example:</a:t>
            </a:r>
          </a:p>
          <a:p>
            <a:pPr lvl="2"/>
            <a:r>
              <a:rPr lang="en-US" dirty="0" smtClean="0">
                <a:latin typeface="Times New Roman" panose="02020603050405020304" pitchFamily="18" charset="0"/>
                <a:cs typeface="Times New Roman" panose="02020603050405020304" pitchFamily="18" charset="0"/>
              </a:rPr>
              <a:t>123 = </a:t>
            </a:r>
            <a:r>
              <a:rPr lang="en-US" dirty="0">
                <a:latin typeface="Times New Roman" panose="02020603050405020304" pitchFamily="18" charset="0"/>
                <a:cs typeface="Times New Roman" panose="02020603050405020304" pitchFamily="18" charset="0"/>
              </a:rPr>
              <a:t>3 × </a:t>
            </a:r>
            <a:r>
              <a:rPr lang="en-US" dirty="0" smtClean="0">
                <a:latin typeface="Times New Roman" panose="02020603050405020304" pitchFamily="18" charset="0"/>
                <a:cs typeface="Times New Roman" panose="02020603050405020304" pitchFamily="18" charset="0"/>
              </a:rPr>
              <a:t>41</a:t>
            </a:r>
          </a:p>
          <a:p>
            <a:pPr lvl="2"/>
            <a:r>
              <a:rPr lang="en-US" dirty="0" smtClean="0">
                <a:latin typeface="Times New Roman" panose="02020603050405020304" pitchFamily="18" charset="0"/>
                <a:cs typeface="Times New Roman" panose="02020603050405020304" pitchFamily="18" charset="0"/>
              </a:rPr>
              <a:t>124 = 2 </a:t>
            </a:r>
            <a:r>
              <a:rPr lang="en-US" dirty="0">
                <a:latin typeface="Times New Roman" panose="02020603050405020304" pitchFamily="18" charset="0"/>
                <a:cs typeface="Times New Roman" panose="02020603050405020304" pitchFamily="18" charset="0"/>
              </a:rPr>
              <a:t>×</a:t>
            </a:r>
            <a:r>
              <a:rPr lang="en-US" dirty="0" smtClean="0">
                <a:latin typeface="Times New Roman" panose="02020603050405020304" pitchFamily="18" charset="0"/>
                <a:cs typeface="Times New Roman" panose="02020603050405020304" pitchFamily="18" charset="0"/>
              </a:rPr>
              <a:t> 2 </a:t>
            </a:r>
            <a:r>
              <a:rPr lang="en-US" dirty="0">
                <a:latin typeface="Times New Roman" panose="02020603050405020304" pitchFamily="18" charset="0"/>
                <a:cs typeface="Times New Roman" panose="02020603050405020304" pitchFamily="18" charset="0"/>
              </a:rPr>
              <a:t>×</a:t>
            </a:r>
            <a:r>
              <a:rPr lang="en-US" dirty="0" smtClean="0">
                <a:latin typeface="Times New Roman" panose="02020603050405020304" pitchFamily="18" charset="0"/>
                <a:cs typeface="Times New Roman" panose="02020603050405020304" pitchFamily="18" charset="0"/>
              </a:rPr>
              <a:t> 31</a:t>
            </a:r>
          </a:p>
          <a:p>
            <a:pPr lvl="2"/>
            <a:r>
              <a:rPr lang="en-US" dirty="0" smtClean="0">
                <a:latin typeface="Times New Roman" panose="02020603050405020304" pitchFamily="18" charset="0"/>
                <a:cs typeface="Times New Roman" panose="02020603050405020304" pitchFamily="18" charset="0"/>
              </a:rPr>
              <a:t>125 = </a:t>
            </a:r>
            <a:r>
              <a:rPr lang="en-US" dirty="0">
                <a:latin typeface="Times New Roman" panose="02020603050405020304" pitchFamily="18" charset="0"/>
                <a:cs typeface="Times New Roman" panose="02020603050405020304" pitchFamily="18" charset="0"/>
              </a:rPr>
              <a:t>5 × 5 × </a:t>
            </a:r>
            <a:r>
              <a:rPr lang="en-US" dirty="0" smtClean="0">
                <a:latin typeface="Times New Roman" panose="02020603050405020304" pitchFamily="18" charset="0"/>
                <a:cs typeface="Times New Roman" panose="02020603050405020304" pitchFamily="18" charset="0"/>
              </a:rPr>
              <a:t>5</a:t>
            </a:r>
          </a:p>
          <a:p>
            <a:pPr lvl="2"/>
            <a:endParaRPr lang="en-US" dirty="0"/>
          </a:p>
          <a:p>
            <a:r>
              <a:rPr lang="en-US" dirty="0" smtClean="0"/>
              <a:t>Now, </a:t>
            </a:r>
            <a:r>
              <a:rPr lang="en-US" dirty="0" smtClean="0">
                <a:latin typeface="Times New Roman" panose="02020603050405020304" pitchFamily="18" charset="0"/>
                <a:cs typeface="Times New Roman" panose="02020603050405020304" pitchFamily="18" charset="0"/>
              </a:rPr>
              <a:t>2666</a:t>
            </a:r>
            <a:r>
              <a:rPr lang="en-US" dirty="0" smtClean="0"/>
              <a:t> is divisible by </a:t>
            </a:r>
            <a:r>
              <a:rPr lang="en-US" dirty="0" smtClean="0">
                <a:latin typeface="Times New Roman" panose="02020603050405020304" pitchFamily="18" charset="0"/>
                <a:cs typeface="Times New Roman" panose="02020603050405020304" pitchFamily="18" charset="0"/>
              </a:rPr>
              <a:t>2</a:t>
            </a:r>
            <a:r>
              <a:rPr lang="en-US" dirty="0" smtClean="0"/>
              <a:t>, so the prime factors are:</a:t>
            </a:r>
          </a:p>
          <a:p>
            <a:pPr lvl="1"/>
            <a:r>
              <a:rPr lang="en-US" dirty="0" smtClean="0">
                <a:latin typeface="Times New Roman" panose="02020603050405020304" pitchFamily="18" charset="0"/>
                <a:cs typeface="Times New Roman" panose="02020603050405020304" pitchFamily="18" charset="0"/>
              </a:rPr>
              <a:t>2</a:t>
            </a:r>
            <a:r>
              <a:rPr lang="en-US" dirty="0" smtClean="0"/>
              <a:t> and </a:t>
            </a:r>
            <a:r>
              <a:rPr lang="en-US" dirty="0" smtClean="0"/>
              <a:t>the prime factors </a:t>
            </a:r>
            <a:r>
              <a:rPr lang="en-US" dirty="0"/>
              <a:t>of </a:t>
            </a:r>
            <a:r>
              <a:rPr lang="en-US" dirty="0" smtClean="0">
                <a:latin typeface="Times New Roman" panose="02020603050405020304" pitchFamily="18" charset="0"/>
                <a:cs typeface="Times New Roman" panose="02020603050405020304" pitchFamily="18" charset="0"/>
              </a:rPr>
              <a:t>2666 ÷ 2 = 1333</a:t>
            </a:r>
            <a:endParaRPr lang="en-US" dirty="0"/>
          </a:p>
          <a:p>
            <a:pPr lvl="1"/>
            <a:endParaRPr lang="en-US"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This looks like an interesting strategy…</a:t>
            </a:r>
            <a:endParaRPr lang="en-CA" dirty="0" smtClean="0">
              <a:latin typeface="Times New Roman" panose="02020603050405020304" pitchFamily="18" charset="0"/>
              <a:cs typeface="Times New Roman" panose="02020603050405020304" pitchFamily="18"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8145472"/>
      </p:ext>
    </p:extLst>
  </p:cSld>
  <p:clrMapOvr>
    <a:masterClrMapping/>
  </p:clrMapOvr>
  <mc:AlternateContent xmlns:mc="http://schemas.openxmlformats.org/markup-compatibility/2006">
    <mc:Choice xmlns:p14="http://schemas.microsoft.com/office/powerpoint/2010/main" Requires="p14">
      <p:transition spd="slow" p14:dur="2000" advTm="122637"/>
    </mc:Choice>
    <mc:Fallback>
      <p:transition spd="slow" advTm="122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Finding prime factors of an integer</a:t>
            </a:r>
            <a:endParaRPr lang="en-CA" dirty="0"/>
          </a:p>
        </p:txBody>
      </p:sp>
      <p:sp>
        <p:nvSpPr>
          <p:cNvPr id="3" name="Content Placeholder 2"/>
          <p:cNvSpPr>
            <a:spLocks noGrp="1"/>
          </p:cNvSpPr>
          <p:nvPr>
            <p:ph idx="1"/>
          </p:nvPr>
        </p:nvSpPr>
        <p:spPr/>
        <p:txBody>
          <a:bodyPr>
            <a:noAutofit/>
          </a:bodyPr>
          <a:lstStyle/>
          <a:p>
            <a:pPr marL="800100" lvl="2" indent="0">
              <a:buNone/>
            </a:pPr>
            <a:r>
              <a:rPr lang="en-CA" sz="1400" dirty="0" err="1" smtClean="0">
                <a:latin typeface="Consolas" panose="020B0609020204030204" pitchFamily="49" charset="0"/>
                <a:cs typeface="Consolas" panose="020B0609020204030204" pitchFamily="49" charset="0"/>
              </a:rPr>
              <a:t>int</a:t>
            </a:r>
            <a:r>
              <a:rPr lang="en-CA" sz="1400" dirty="0" smtClean="0">
                <a:latin typeface="Consolas" panose="020B0609020204030204" pitchFamily="49" charset="0"/>
                <a:cs typeface="Consolas" panose="020B0609020204030204" pitchFamily="49" charset="0"/>
              </a:rPr>
              <a:t> </a:t>
            </a:r>
            <a:r>
              <a:rPr lang="en-CA" sz="1400" dirty="0" smtClean="0">
                <a:latin typeface="Consolas" panose="020B0609020204030204" pitchFamily="49" charset="0"/>
                <a:cs typeface="Consolas" panose="020B0609020204030204" pitchFamily="49" charset="0"/>
              </a:rPr>
              <a:t>main() {</a:t>
            </a:r>
          </a:p>
          <a:p>
            <a:pPr marL="800100" lvl="2" indent="0">
              <a:buNone/>
            </a:pPr>
            <a:r>
              <a:rPr lang="en-CA" sz="1400" dirty="0" smtClean="0">
                <a:latin typeface="Consolas" panose="020B0609020204030204" pitchFamily="49" charset="0"/>
                <a:cs typeface="Consolas" panose="020B0609020204030204" pitchFamily="49" charset="0"/>
              </a:rPr>
              <a:t>    </a:t>
            </a:r>
            <a:r>
              <a:rPr lang="en-CA" sz="1400" dirty="0" err="1" smtClean="0">
                <a:latin typeface="Consolas" panose="020B0609020204030204" pitchFamily="49" charset="0"/>
                <a:cs typeface="Consolas" panose="020B0609020204030204" pitchFamily="49" charset="0"/>
              </a:rPr>
              <a:t>int</a:t>
            </a:r>
            <a:r>
              <a:rPr lang="en-CA" sz="1400" dirty="0" smtClean="0">
                <a:latin typeface="Consolas" panose="020B0609020204030204" pitchFamily="49" charset="0"/>
                <a:cs typeface="Consolas" panose="020B0609020204030204" pitchFamily="49" charset="0"/>
              </a:rPr>
              <a:t> n{};</a:t>
            </a:r>
          </a:p>
          <a:p>
            <a:pPr marL="800100" lvl="2" indent="0">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a:t>
            </a:r>
            <a:r>
              <a:rPr lang="en-US" sz="1400" dirty="0" err="1" smtClean="0">
                <a:latin typeface="Consolas" panose="020B0609020204030204" pitchFamily="49" charset="0"/>
                <a:cs typeface="Consolas" panose="020B0609020204030204" pitchFamily="49" charset="0"/>
              </a:rPr>
              <a:t>std</a:t>
            </a:r>
            <a:r>
              <a:rPr lang="en-US" sz="1400" dirty="0" smtClean="0">
                <a:latin typeface="Consolas" panose="020B0609020204030204" pitchFamily="49" charset="0"/>
                <a:cs typeface="Consolas" panose="020B0609020204030204" pitchFamily="49" charset="0"/>
              </a:rPr>
              <a:t>::</a:t>
            </a:r>
            <a:r>
              <a:rPr lang="en-US" sz="1400" dirty="0" err="1" smtClean="0">
                <a:latin typeface="Consolas" panose="020B0609020204030204" pitchFamily="49" charset="0"/>
                <a:cs typeface="Consolas" panose="020B0609020204030204" pitchFamily="49" charset="0"/>
              </a:rPr>
              <a:t>cout</a:t>
            </a:r>
            <a:r>
              <a:rPr lang="en-US" sz="1400" dirty="0" smtClean="0">
                <a:latin typeface="Consolas" panose="020B0609020204030204" pitchFamily="49" charset="0"/>
                <a:cs typeface="Consolas" panose="020B0609020204030204" pitchFamily="49" charset="0"/>
              </a:rPr>
              <a:t> &lt;&lt; "Enter a positive integer to be factored: ";</a:t>
            </a:r>
          </a:p>
          <a:p>
            <a:pPr marL="800100" lvl="2" indent="0">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a:t>
            </a:r>
            <a:r>
              <a:rPr lang="en-US" sz="1400" dirty="0" err="1" smtClean="0">
                <a:latin typeface="Consolas" panose="020B0609020204030204" pitchFamily="49" charset="0"/>
                <a:cs typeface="Consolas" panose="020B0609020204030204" pitchFamily="49" charset="0"/>
              </a:rPr>
              <a:t>std</a:t>
            </a:r>
            <a:r>
              <a:rPr lang="en-US" sz="1400" dirty="0" smtClean="0">
                <a:latin typeface="Consolas" panose="020B0609020204030204" pitchFamily="49" charset="0"/>
                <a:cs typeface="Consolas" panose="020B0609020204030204" pitchFamily="49" charset="0"/>
              </a:rPr>
              <a:t>::</a:t>
            </a:r>
            <a:r>
              <a:rPr lang="en-US" sz="1400" dirty="0" err="1" smtClean="0">
                <a:latin typeface="Consolas" panose="020B0609020204030204" pitchFamily="49" charset="0"/>
                <a:cs typeface="Consolas" panose="020B0609020204030204" pitchFamily="49" charset="0"/>
              </a:rPr>
              <a:t>cin</a:t>
            </a:r>
            <a:r>
              <a:rPr lang="en-US" sz="1400" dirty="0" smtClean="0">
                <a:latin typeface="Consolas" panose="020B0609020204030204" pitchFamily="49" charset="0"/>
                <a:cs typeface="Consolas" panose="020B0609020204030204" pitchFamily="49" charset="0"/>
              </a:rPr>
              <a:t> &gt;&gt; n;</a:t>
            </a:r>
          </a:p>
          <a:p>
            <a:pPr marL="800100" lvl="2" indent="0">
              <a:buNone/>
            </a:pPr>
            <a:endParaRPr lang="en-US" sz="1400" dirty="0" smtClean="0">
              <a:latin typeface="Consolas" panose="020B0609020204030204" pitchFamily="49" charset="0"/>
              <a:cs typeface="Consolas" panose="020B0609020204030204" pitchFamily="49" charset="0"/>
            </a:endParaRPr>
          </a:p>
          <a:p>
            <a:pPr marL="800100" lvl="2" indent="0">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a:t>
            </a:r>
            <a:r>
              <a:rPr lang="en-US" sz="1400" dirty="0" err="1" smtClean="0">
                <a:latin typeface="Consolas" panose="020B0609020204030204" pitchFamily="49" charset="0"/>
                <a:cs typeface="Consolas" panose="020B0609020204030204" pitchFamily="49" charset="0"/>
              </a:rPr>
              <a:t>int</a:t>
            </a:r>
            <a:r>
              <a:rPr lang="en-US" sz="1400" dirty="0" smtClean="0">
                <a:latin typeface="Consolas" panose="020B0609020204030204" pitchFamily="49" charset="0"/>
                <a:cs typeface="Consolas" panose="020B0609020204030204" pitchFamily="49" charset="0"/>
              </a:rPr>
              <a:t> </a:t>
            </a:r>
            <a:r>
              <a:rPr lang="en-US" sz="1400" dirty="0" err="1" smtClean="0">
                <a:latin typeface="Consolas" panose="020B0609020204030204" pitchFamily="49" charset="0"/>
                <a:cs typeface="Consolas" panose="020B0609020204030204" pitchFamily="49" charset="0"/>
              </a:rPr>
              <a:t>possible_factor</a:t>
            </a:r>
            <a:r>
              <a:rPr lang="en-US" sz="1400" dirty="0" smtClean="0">
                <a:latin typeface="Consolas" panose="020B0609020204030204" pitchFamily="49" charset="0"/>
                <a:cs typeface="Consolas" panose="020B0609020204030204" pitchFamily="49" charset="0"/>
              </a:rPr>
              <a:t>{2};</a:t>
            </a:r>
          </a:p>
          <a:p>
            <a:pPr marL="800100" lvl="2" indent="0">
              <a:buNone/>
            </a:pPr>
            <a:endParaRPr lang="en-CA" sz="1400" dirty="0" smtClean="0">
              <a:latin typeface="Consolas" panose="020B0609020204030204" pitchFamily="49" charset="0"/>
              <a:cs typeface="Consolas" panose="020B0609020204030204" pitchFamily="49" charset="0"/>
            </a:endParaRPr>
          </a:p>
          <a:p>
            <a:pPr marL="800100" lvl="2" indent="0">
              <a:buNone/>
            </a:pPr>
            <a:r>
              <a:rPr lang="en-CA" sz="1400" dirty="0" smtClean="0">
                <a:latin typeface="Consolas" panose="020B0609020204030204" pitchFamily="49" charset="0"/>
                <a:cs typeface="Consolas" panose="020B0609020204030204" pitchFamily="49" charset="0"/>
              </a:rPr>
              <a:t>    </a:t>
            </a:r>
            <a:r>
              <a:rPr lang="en-CA" sz="1400" dirty="0" smtClean="0">
                <a:latin typeface="Consolas" panose="020B0609020204030204" pitchFamily="49" charset="0"/>
                <a:cs typeface="Consolas" panose="020B0609020204030204" pitchFamily="49" charset="0"/>
              </a:rPr>
              <a:t>while ( </a:t>
            </a:r>
            <a:r>
              <a:rPr lang="en-CA" sz="1400" dirty="0" smtClean="0">
                <a:latin typeface="Consolas" panose="020B0609020204030204" pitchFamily="49" charset="0"/>
                <a:cs typeface="Consolas" panose="020B0609020204030204" pitchFamily="49" charset="0"/>
              </a:rPr>
              <a:t>n &gt; 1 </a:t>
            </a:r>
            <a:r>
              <a:rPr lang="en-CA" sz="1400" dirty="0" smtClean="0">
                <a:latin typeface="Consolas" panose="020B0609020204030204" pitchFamily="49" charset="0"/>
                <a:cs typeface="Consolas" panose="020B0609020204030204" pitchFamily="49" charset="0"/>
              </a:rPr>
              <a:t>) {</a:t>
            </a:r>
          </a:p>
          <a:p>
            <a:pPr marL="800100" lvl="2" indent="0">
              <a:buNone/>
            </a:pPr>
            <a:r>
              <a:rPr lang="en-CA" sz="1400" dirty="0" smtClean="0">
                <a:latin typeface="Consolas" panose="020B0609020204030204" pitchFamily="49" charset="0"/>
                <a:cs typeface="Consolas" panose="020B0609020204030204" pitchFamily="49" charset="0"/>
              </a:rPr>
              <a:t>        </a:t>
            </a:r>
            <a:r>
              <a:rPr lang="en-CA" sz="1400" dirty="0" smtClean="0">
                <a:latin typeface="Consolas" panose="020B0609020204030204" pitchFamily="49" charset="0"/>
                <a:cs typeface="Consolas" panose="020B0609020204030204" pitchFamily="49" charset="0"/>
              </a:rPr>
              <a:t>while ( </a:t>
            </a:r>
            <a:r>
              <a:rPr lang="en-CA" sz="1400" dirty="0" err="1" smtClean="0">
                <a:latin typeface="Consolas" panose="020B0609020204030204" pitchFamily="49" charset="0"/>
                <a:cs typeface="Consolas" panose="020B0609020204030204" pitchFamily="49" charset="0"/>
              </a:rPr>
              <a:t>n%possible_factor</a:t>
            </a:r>
            <a:r>
              <a:rPr lang="en-CA" sz="1400" dirty="0" smtClean="0">
                <a:latin typeface="Consolas" panose="020B0609020204030204" pitchFamily="49" charset="0"/>
                <a:cs typeface="Consolas" panose="020B0609020204030204" pitchFamily="49" charset="0"/>
              </a:rPr>
              <a:t> == 0 ) {</a:t>
            </a:r>
          </a:p>
          <a:p>
            <a:pPr marL="800100" lvl="2" indent="0">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a:t>
            </a:r>
            <a:r>
              <a:rPr lang="en-US" sz="1400" dirty="0" err="1" smtClean="0">
                <a:latin typeface="Consolas" panose="020B0609020204030204" pitchFamily="49" charset="0"/>
                <a:cs typeface="Consolas" panose="020B0609020204030204" pitchFamily="49" charset="0"/>
              </a:rPr>
              <a:t>std</a:t>
            </a:r>
            <a:r>
              <a:rPr lang="en-US" sz="1400" dirty="0" smtClean="0">
                <a:latin typeface="Consolas" panose="020B0609020204030204" pitchFamily="49" charset="0"/>
                <a:cs typeface="Consolas" panose="020B0609020204030204" pitchFamily="49" charset="0"/>
              </a:rPr>
              <a:t>::</a:t>
            </a:r>
            <a:r>
              <a:rPr lang="en-US" sz="1400" dirty="0" err="1" smtClean="0">
                <a:latin typeface="Consolas" panose="020B0609020204030204" pitchFamily="49" charset="0"/>
                <a:cs typeface="Consolas" panose="020B0609020204030204" pitchFamily="49" charset="0"/>
              </a:rPr>
              <a:t>cout</a:t>
            </a:r>
            <a:r>
              <a:rPr lang="en-US" sz="1400" dirty="0" smtClean="0">
                <a:latin typeface="Consolas" panose="020B0609020204030204" pitchFamily="49" charset="0"/>
                <a:cs typeface="Consolas" panose="020B0609020204030204" pitchFamily="49" charset="0"/>
              </a:rPr>
              <a:t> &lt;&lt; </a:t>
            </a:r>
            <a:r>
              <a:rPr lang="en-US" sz="1400" dirty="0" err="1" smtClean="0">
                <a:latin typeface="Consolas" panose="020B0609020204030204" pitchFamily="49" charset="0"/>
                <a:cs typeface="Consolas" panose="020B0609020204030204" pitchFamily="49" charset="0"/>
              </a:rPr>
              <a:t>possible_factor</a:t>
            </a: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&lt;&lt; ", ";</a:t>
            </a:r>
          </a:p>
          <a:p>
            <a:pPr marL="800100" lvl="2" indent="0">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n /= </a:t>
            </a:r>
            <a:r>
              <a:rPr lang="en-US" sz="1400" dirty="0" err="1" smtClean="0">
                <a:latin typeface="Consolas" panose="020B0609020204030204" pitchFamily="49" charset="0"/>
                <a:cs typeface="Consolas" panose="020B0609020204030204" pitchFamily="49" charset="0"/>
              </a:rPr>
              <a:t>possible_factor</a:t>
            </a:r>
            <a:r>
              <a:rPr lang="en-US" sz="1400" dirty="0" smtClean="0">
                <a:latin typeface="Consolas" panose="020B0609020204030204" pitchFamily="49" charset="0"/>
                <a:cs typeface="Consolas" panose="020B0609020204030204" pitchFamily="49" charset="0"/>
              </a:rPr>
              <a:t>;</a:t>
            </a:r>
          </a:p>
          <a:p>
            <a:pPr marL="800100" lvl="2" indent="0">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a:t>
            </a:r>
          </a:p>
          <a:p>
            <a:pPr marL="800100" lvl="2" indent="0">
              <a:buNone/>
            </a:pPr>
            <a:endParaRPr lang="en-US" sz="1400" dirty="0" smtClean="0">
              <a:latin typeface="Consolas" panose="020B0609020204030204" pitchFamily="49" charset="0"/>
              <a:cs typeface="Consolas" panose="020B0609020204030204" pitchFamily="49" charset="0"/>
            </a:endParaRPr>
          </a:p>
          <a:p>
            <a:pPr marL="800100" lvl="2" indent="0">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 Ideally, we should go to the next highest prime,</a:t>
            </a:r>
          </a:p>
          <a:p>
            <a:pPr marL="800100" lvl="2" indent="0">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 but this works, too.</a:t>
            </a:r>
            <a:endParaRPr lang="en-US" sz="1400" dirty="0">
              <a:latin typeface="Consolas" panose="020B0609020204030204" pitchFamily="49" charset="0"/>
              <a:cs typeface="Consolas" panose="020B0609020204030204" pitchFamily="49" charset="0"/>
            </a:endParaRPr>
          </a:p>
          <a:p>
            <a:pPr marL="800100" lvl="2" indent="0">
              <a:buNone/>
            </a:pPr>
            <a:r>
              <a:rPr lang="en-US" sz="1400" dirty="0" smtClean="0">
                <a:latin typeface="Consolas" panose="020B0609020204030204" pitchFamily="49" charset="0"/>
                <a:cs typeface="Consolas" panose="020B0609020204030204" pitchFamily="49" charset="0"/>
              </a:rPr>
              <a:t>        ++</a:t>
            </a:r>
            <a:r>
              <a:rPr lang="en-US" sz="1400" dirty="0" err="1" smtClean="0">
                <a:latin typeface="Consolas" panose="020B0609020204030204" pitchFamily="49" charset="0"/>
                <a:cs typeface="Consolas" panose="020B0609020204030204" pitchFamily="49" charset="0"/>
              </a:rPr>
              <a:t>possible_factor</a:t>
            </a:r>
            <a:r>
              <a:rPr lang="en-US" sz="1400" dirty="0" smtClean="0">
                <a:latin typeface="Consolas" panose="020B0609020204030204" pitchFamily="49" charset="0"/>
                <a:cs typeface="Consolas" panose="020B0609020204030204" pitchFamily="49" charset="0"/>
              </a:rPr>
              <a:t>;</a:t>
            </a:r>
          </a:p>
          <a:p>
            <a:pPr marL="800100" lvl="2" indent="0">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a:t>
            </a:r>
            <a:r>
              <a:rPr lang="en-CA" sz="1400" dirty="0" smtClean="0">
                <a:latin typeface="Consolas" panose="020B0609020204030204" pitchFamily="49" charset="0"/>
                <a:cs typeface="Consolas" panose="020B0609020204030204" pitchFamily="49" charset="0"/>
              </a:rPr>
              <a:t> </a:t>
            </a:r>
            <a:r>
              <a:rPr lang="en-CA" sz="1400" dirty="0" smtClean="0">
                <a:latin typeface="Consolas" panose="020B0609020204030204" pitchFamily="49" charset="0"/>
                <a:cs typeface="Consolas" panose="020B0609020204030204" pitchFamily="49" charset="0"/>
              </a:rPr>
              <a:t>}</a:t>
            </a:r>
          </a:p>
          <a:p>
            <a:pPr marL="800100" lvl="2" indent="0">
              <a:buNone/>
            </a:pPr>
            <a:endParaRPr lang="en-CA" sz="1400" dirty="0" smtClean="0">
              <a:latin typeface="Consolas" panose="020B0609020204030204" pitchFamily="49" charset="0"/>
              <a:cs typeface="Consolas" panose="020B0609020204030204" pitchFamily="49" charset="0"/>
            </a:endParaRPr>
          </a:p>
          <a:p>
            <a:pPr marL="800100" lvl="2" indent="0">
              <a:buNone/>
            </a:pPr>
            <a:r>
              <a:rPr lang="en-CA" sz="1400" dirty="0" smtClean="0">
                <a:latin typeface="Consolas" panose="020B0609020204030204" pitchFamily="49" charset="0"/>
                <a:cs typeface="Consolas" panose="020B0609020204030204" pitchFamily="49" charset="0"/>
              </a:rPr>
              <a:t>    return </a:t>
            </a:r>
            <a:r>
              <a:rPr lang="en-CA" sz="1400" dirty="0" smtClean="0">
                <a:latin typeface="Consolas" panose="020B0609020204030204" pitchFamily="49" charset="0"/>
                <a:cs typeface="Consolas" panose="020B0609020204030204" pitchFamily="49" charset="0"/>
              </a:rPr>
              <a:t>0;</a:t>
            </a:r>
          </a:p>
          <a:p>
            <a:pPr marL="800100" lvl="2" indent="0">
              <a:buNone/>
            </a:pPr>
            <a:r>
              <a:rPr lang="en-CA" sz="1400" dirty="0" smtClean="0">
                <a:latin typeface="Consolas" panose="020B0609020204030204" pitchFamily="49" charset="0"/>
                <a:cs typeface="Consolas" panose="020B0609020204030204" pitchFamily="49" charset="0"/>
              </a:rPr>
              <a:t>}</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69851917"/>
      </p:ext>
    </p:extLst>
  </p:cSld>
  <p:clrMapOvr>
    <a:masterClrMapping/>
  </p:clrMapOvr>
  <mc:AlternateContent xmlns:mc="http://schemas.openxmlformats.org/markup-compatibility/2006">
    <mc:Choice xmlns:p14="http://schemas.microsoft.com/office/powerpoint/2010/main" Requires="p14">
      <p:transition spd="slow" p14:dur="2000" advTm="204908"/>
    </mc:Choice>
    <mc:Fallback>
      <p:transition spd="slow" advTm="204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3" end="1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4" end="1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Collatz conjecture</a:t>
            </a:r>
            <a:endParaRPr lang="en-CA" dirty="0"/>
          </a:p>
        </p:txBody>
      </p:sp>
      <p:sp>
        <p:nvSpPr>
          <p:cNvPr id="3" name="Content Placeholder 2"/>
          <p:cNvSpPr>
            <a:spLocks noGrp="1"/>
          </p:cNvSpPr>
          <p:nvPr>
            <p:ph idx="1"/>
          </p:nvPr>
        </p:nvSpPr>
        <p:spPr/>
        <p:txBody>
          <a:bodyPr/>
          <a:lstStyle/>
          <a:p>
            <a:r>
              <a:rPr lang="en-CA" dirty="0" smtClean="0"/>
              <a:t>The </a:t>
            </a:r>
            <a:r>
              <a:rPr lang="en-CA" dirty="0" err="1" smtClean="0"/>
              <a:t>Collatz</a:t>
            </a:r>
            <a:r>
              <a:rPr lang="en-CA" dirty="0" smtClean="0"/>
              <a:t> </a:t>
            </a:r>
            <a:r>
              <a:rPr lang="en-CA" dirty="0" err="1" smtClean="0"/>
              <a:t>conjuecture</a:t>
            </a:r>
            <a:r>
              <a:rPr lang="en-CA" dirty="0" smtClean="0"/>
              <a:t> says that if you start with any positive integer </a:t>
            </a:r>
            <a:r>
              <a:rPr lang="en-CA" i="1" dirty="0" smtClean="0"/>
              <a:t>n</a:t>
            </a:r>
            <a:r>
              <a:rPr lang="en-CA" dirty="0"/>
              <a:t> </a:t>
            </a:r>
            <a:r>
              <a:rPr lang="en-CA" dirty="0" smtClean="0"/>
              <a:t>and</a:t>
            </a:r>
          </a:p>
          <a:p>
            <a:pPr lvl="1"/>
            <a:r>
              <a:rPr lang="en-US" dirty="0" smtClean="0">
                <a:latin typeface="Times New Roman" panose="02020603050405020304" pitchFamily="18" charset="0"/>
                <a:cs typeface="Times New Roman" panose="02020603050405020304" pitchFamily="18" charset="0"/>
              </a:rPr>
              <a:t>If </a:t>
            </a:r>
            <a:r>
              <a:rPr lang="en-US" i="1" dirty="0" smtClean="0">
                <a:latin typeface="Times New Roman" panose="02020603050405020304" pitchFamily="18" charset="0"/>
                <a:cs typeface="Times New Roman" panose="02020603050405020304" pitchFamily="18" charset="0"/>
              </a:rPr>
              <a:t>n</a:t>
            </a:r>
            <a:r>
              <a:rPr lang="en-US" dirty="0" smtClean="0">
                <a:latin typeface="Times New Roman" panose="02020603050405020304" pitchFamily="18" charset="0"/>
                <a:cs typeface="Times New Roman" panose="02020603050405020304" pitchFamily="18" charset="0"/>
              </a:rPr>
              <a:t> is even, divide it by two</a:t>
            </a:r>
          </a:p>
          <a:p>
            <a:pPr lvl="1"/>
            <a:r>
              <a:rPr lang="en-US" dirty="0" smtClean="0">
                <a:latin typeface="Times New Roman" panose="02020603050405020304" pitchFamily="18" charset="0"/>
                <a:cs typeface="Times New Roman" panose="02020603050405020304" pitchFamily="18" charset="0"/>
              </a:rPr>
              <a:t>If </a:t>
            </a:r>
            <a:r>
              <a:rPr lang="en-US" i="1" dirty="0" smtClean="0">
                <a:latin typeface="Times New Roman" panose="02020603050405020304" pitchFamily="18" charset="0"/>
                <a:cs typeface="Times New Roman" panose="02020603050405020304" pitchFamily="18" charset="0"/>
              </a:rPr>
              <a:t>n</a:t>
            </a:r>
            <a:r>
              <a:rPr lang="en-US" dirty="0" smtClean="0">
                <a:latin typeface="Times New Roman" panose="02020603050405020304" pitchFamily="18" charset="0"/>
                <a:cs typeface="Times New Roman" panose="02020603050405020304" pitchFamily="18" charset="0"/>
              </a:rPr>
              <a:t> is odd, multiply it by three and add one</a:t>
            </a:r>
          </a:p>
          <a:p>
            <a:pPr lvl="1"/>
            <a:endParaRPr lang="en-US" dirty="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If ever </a:t>
            </a:r>
            <a:r>
              <a:rPr lang="en-US" i="1" dirty="0" smtClean="0">
                <a:latin typeface="Times New Roman" panose="02020603050405020304" pitchFamily="18" charset="0"/>
                <a:cs typeface="Times New Roman" panose="02020603050405020304" pitchFamily="18" charset="0"/>
              </a:rPr>
              <a:t>n</a:t>
            </a:r>
            <a:r>
              <a:rPr lang="en-US" dirty="0" smtClean="0">
                <a:latin typeface="Times New Roman" panose="02020603050405020304" pitchFamily="18" charset="0"/>
                <a:cs typeface="Times New Roman" panose="02020603050405020304" pitchFamily="18" charset="0"/>
              </a:rPr>
              <a:t> = 1, then the sequence carries on forever:</a:t>
            </a:r>
          </a:p>
          <a:p>
            <a:pPr marL="0" indent="0">
              <a:buNone/>
            </a:pP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1, 4, 2, 1, 4, 2, 1, 4, 2, 1, …</a:t>
            </a:r>
          </a:p>
          <a:p>
            <a:pPr marL="0" indent="0">
              <a:buNone/>
            </a:pPr>
            <a:endParaRPr lang="en-US" dirty="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The Collatz conjecture says that regardless of your initial </a:t>
            </a:r>
            <a:r>
              <a:rPr lang="en-US" i="1" dirty="0" smtClean="0">
                <a:latin typeface="Times New Roman" panose="02020603050405020304" pitchFamily="18" charset="0"/>
                <a:cs typeface="Times New Roman" panose="02020603050405020304" pitchFamily="18" charset="0"/>
              </a:rPr>
              <a:t>n</a:t>
            </a:r>
            <a:r>
              <a:rPr lang="en-US" dirty="0" smtClean="0">
                <a:latin typeface="Times New Roman" panose="02020603050405020304" pitchFamily="18" charset="0"/>
                <a:cs typeface="Times New Roman" panose="02020603050405020304" pitchFamily="18" charset="0"/>
              </a:rPr>
              <a:t>,</a:t>
            </a:r>
          </a:p>
          <a:p>
            <a:pPr marL="0" indent="0">
              <a:buNone/>
            </a:pP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this sequence always gets to 1</a:t>
            </a:r>
            <a:endParaRPr lang="en-CA" dirty="0" smtClean="0">
              <a:latin typeface="Times New Roman" panose="02020603050405020304" pitchFamily="18" charset="0"/>
              <a:cs typeface="Times New Roman" panose="02020603050405020304" pitchFamily="18"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255960611"/>
      </p:ext>
    </p:extLst>
  </p:cSld>
  <p:clrMapOvr>
    <a:masterClrMapping/>
  </p:clrMapOvr>
  <mc:AlternateContent xmlns:mc="http://schemas.openxmlformats.org/markup-compatibility/2006">
    <mc:Choice xmlns:p14="http://schemas.microsoft.com/office/powerpoint/2010/main" Requires="p14">
      <p:transition spd="slow" p14:dur="2000" advTm="65307"/>
    </mc:Choice>
    <mc:Fallback>
      <p:transition spd="slow" advTm="65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Collatz conjecture</a:t>
            </a:r>
            <a:endParaRPr lang="en-CA" dirty="0"/>
          </a:p>
        </p:txBody>
      </p:sp>
      <p:sp>
        <p:nvSpPr>
          <p:cNvPr id="4" name="Content Placeholder 3"/>
          <p:cNvSpPr>
            <a:spLocks noGrp="1"/>
          </p:cNvSpPr>
          <p:nvPr>
            <p:ph idx="1"/>
          </p:nvPr>
        </p:nvSpPr>
        <p:spPr/>
        <p:txBody>
          <a:bodyPr/>
          <a:lstStyle/>
          <a:p>
            <a:r>
              <a:rPr lang="en-CA" dirty="0" smtClean="0"/>
              <a:t>We can try this with any number of initial values</a:t>
            </a:r>
            <a:endParaRPr lang="en-CA" dirty="0"/>
          </a:p>
        </p:txBody>
      </p:sp>
      <p:graphicFrame>
        <p:nvGraphicFramePr>
          <p:cNvPr id="3" name="Table 2"/>
          <p:cNvGraphicFramePr>
            <a:graphicFrameLocks noGrp="1"/>
          </p:cNvGraphicFramePr>
          <p:nvPr>
            <p:extLst>
              <p:ext uri="{D42A27DB-BD31-4B8C-83A1-F6EECF244321}">
                <p14:modId xmlns:p14="http://schemas.microsoft.com/office/powerpoint/2010/main" val="140025862"/>
              </p:ext>
            </p:extLst>
          </p:nvPr>
        </p:nvGraphicFramePr>
        <p:xfrm>
          <a:off x="1187624" y="1988840"/>
          <a:ext cx="6552728" cy="4450080"/>
        </p:xfrm>
        <a:graphic>
          <a:graphicData uri="http://schemas.openxmlformats.org/drawingml/2006/table">
            <a:tbl>
              <a:tblPr>
                <a:tableStyleId>{2D5ABB26-0587-4C30-8999-92F81FD0307C}</a:tableStyleId>
              </a:tblPr>
              <a:tblGrid>
                <a:gridCol w="6552728">
                  <a:extLst>
                    <a:ext uri="{9D8B030D-6E8A-4147-A177-3AD203B41FA5}">
                      <a16:colId xmlns:a16="http://schemas.microsoft.com/office/drawing/2014/main" xmlns="" val="20000"/>
                    </a:ext>
                  </a:extLst>
                </a:gridCol>
              </a:tblGrid>
              <a:tr h="370840">
                <a:tc>
                  <a:txBody>
                    <a:bodyPr/>
                    <a:lstStyle/>
                    <a:p>
                      <a:r>
                        <a:rPr lang="en-CA" dirty="0" smtClean="0">
                          <a:latin typeface="Times New Roman" panose="02020603050405020304" pitchFamily="18" charset="0"/>
                          <a:cs typeface="Times New Roman" panose="02020603050405020304" pitchFamily="18" charset="0"/>
                        </a:rPr>
                        <a:t>1</a:t>
                      </a:r>
                      <a:endParaRPr lang="en-CA"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0"/>
                  </a:ext>
                </a:extLst>
              </a:tr>
              <a:tr h="370840">
                <a:tc>
                  <a:txBody>
                    <a:bodyPr/>
                    <a:lstStyle/>
                    <a:p>
                      <a:r>
                        <a:rPr lang="en-CA" dirty="0" smtClean="0">
                          <a:latin typeface="Times New Roman" panose="02020603050405020304" pitchFamily="18" charset="0"/>
                          <a:cs typeface="Times New Roman" panose="02020603050405020304" pitchFamily="18" charset="0"/>
                        </a:rPr>
                        <a:t>2, 1</a:t>
                      </a:r>
                      <a:endParaRPr lang="en-CA"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1"/>
                  </a:ext>
                </a:extLst>
              </a:tr>
              <a:tr h="370840">
                <a:tc>
                  <a:txBody>
                    <a:bodyPr/>
                    <a:lstStyle/>
                    <a:p>
                      <a:r>
                        <a:rPr lang="en-CA" dirty="0" smtClean="0">
                          <a:solidFill>
                            <a:schemeClr val="tx1"/>
                          </a:solidFill>
                          <a:latin typeface="Times New Roman" panose="02020603050405020304" pitchFamily="18" charset="0"/>
                          <a:cs typeface="Times New Roman" panose="02020603050405020304" pitchFamily="18" charset="0"/>
                        </a:rPr>
                        <a:t>3, 10, 5, 16, 8, 4, 2, 1</a:t>
                      </a:r>
                      <a:endParaRPr lang="en-CA"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2"/>
                  </a:ext>
                </a:extLst>
              </a:tr>
              <a:tr h="370840">
                <a:tc>
                  <a:txBody>
                    <a:bodyPr/>
                    <a:lstStyle/>
                    <a:p>
                      <a:r>
                        <a:rPr lang="en-CA" dirty="0" smtClean="0">
                          <a:solidFill>
                            <a:schemeClr val="tx1"/>
                          </a:solidFill>
                          <a:latin typeface="Times New Roman" panose="02020603050405020304" pitchFamily="18" charset="0"/>
                          <a:cs typeface="Times New Roman" panose="02020603050405020304" pitchFamily="18" charset="0"/>
                        </a:rPr>
                        <a:t>4, 2, 1</a:t>
                      </a:r>
                      <a:endParaRPr lang="en-CA"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3"/>
                  </a:ext>
                </a:extLst>
              </a:tr>
              <a:tr h="370840">
                <a:tc>
                  <a:txBody>
                    <a:bodyPr/>
                    <a:lstStyle/>
                    <a:p>
                      <a:r>
                        <a:rPr lang="en-CA" dirty="0" smtClean="0">
                          <a:solidFill>
                            <a:schemeClr val="tx1"/>
                          </a:solidFill>
                          <a:latin typeface="Times New Roman" panose="02020603050405020304" pitchFamily="18" charset="0"/>
                          <a:cs typeface="Times New Roman" panose="02020603050405020304" pitchFamily="18" charset="0"/>
                        </a:rPr>
                        <a:t>5, 16,</a:t>
                      </a:r>
                      <a:r>
                        <a:rPr lang="en-CA" baseline="0" dirty="0" smtClean="0">
                          <a:solidFill>
                            <a:schemeClr val="tx1"/>
                          </a:solidFill>
                          <a:latin typeface="Times New Roman" panose="02020603050405020304" pitchFamily="18" charset="0"/>
                          <a:cs typeface="Times New Roman" panose="02020603050405020304" pitchFamily="18" charset="0"/>
                        </a:rPr>
                        <a:t> 8, 4, 2, 1</a:t>
                      </a:r>
                      <a:endParaRPr lang="en-CA"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4"/>
                  </a:ext>
                </a:extLst>
              </a:tr>
              <a:tr h="370840">
                <a:tc>
                  <a:txBody>
                    <a:bodyPr/>
                    <a:lstStyle/>
                    <a:p>
                      <a:r>
                        <a:rPr lang="en-CA" dirty="0" smtClean="0">
                          <a:solidFill>
                            <a:schemeClr val="tx1"/>
                          </a:solidFill>
                          <a:latin typeface="Times New Roman" panose="02020603050405020304" pitchFamily="18" charset="0"/>
                          <a:cs typeface="Times New Roman" panose="02020603050405020304" pitchFamily="18" charset="0"/>
                        </a:rPr>
                        <a:t>6, 3, 10, 5, 16, 8, 4, 2, 1</a:t>
                      </a:r>
                      <a:endParaRPr lang="en-CA"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5"/>
                  </a:ext>
                </a:extLst>
              </a:tr>
              <a:tr h="370840">
                <a:tc>
                  <a:txBody>
                    <a:bodyPr/>
                    <a:lstStyle/>
                    <a:p>
                      <a:r>
                        <a:rPr lang="en-CA" dirty="0" smtClean="0">
                          <a:solidFill>
                            <a:schemeClr val="tx1"/>
                          </a:solidFill>
                          <a:latin typeface="Times New Roman" panose="02020603050405020304" pitchFamily="18" charset="0"/>
                          <a:cs typeface="Times New Roman" panose="02020603050405020304" pitchFamily="18" charset="0"/>
                        </a:rPr>
                        <a:t>7, 22, 11,</a:t>
                      </a:r>
                      <a:r>
                        <a:rPr lang="en-CA" baseline="0" dirty="0" smtClean="0">
                          <a:solidFill>
                            <a:schemeClr val="tx1"/>
                          </a:solidFill>
                          <a:latin typeface="Times New Roman" panose="02020603050405020304" pitchFamily="18" charset="0"/>
                          <a:cs typeface="Times New Roman" panose="02020603050405020304" pitchFamily="18" charset="0"/>
                        </a:rPr>
                        <a:t> 34, 17, 52, 26, 13, 40, 20, 10, 5, 16, 8, 4, 2, 1</a:t>
                      </a:r>
                      <a:endParaRPr lang="en-CA"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6"/>
                  </a:ext>
                </a:extLst>
              </a:tr>
              <a:tr h="370840">
                <a:tc>
                  <a:txBody>
                    <a:bodyPr/>
                    <a:lstStyle/>
                    <a:p>
                      <a:r>
                        <a:rPr lang="en-CA" dirty="0" smtClean="0">
                          <a:solidFill>
                            <a:schemeClr val="tx1"/>
                          </a:solidFill>
                          <a:latin typeface="Times New Roman" panose="02020603050405020304" pitchFamily="18" charset="0"/>
                          <a:cs typeface="Times New Roman" panose="02020603050405020304" pitchFamily="18" charset="0"/>
                        </a:rPr>
                        <a:t>8, 4, 2, 1</a:t>
                      </a:r>
                      <a:endParaRPr lang="en-CA"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7"/>
                  </a:ext>
                </a:extLst>
              </a:tr>
              <a:tr h="370840">
                <a:tc>
                  <a:txBody>
                    <a:bodyPr/>
                    <a:lstStyle/>
                    <a:p>
                      <a:r>
                        <a:rPr lang="en-CA" dirty="0" smtClean="0">
                          <a:solidFill>
                            <a:schemeClr val="tx1"/>
                          </a:solidFill>
                          <a:latin typeface="Times New Roman" panose="02020603050405020304" pitchFamily="18" charset="0"/>
                          <a:cs typeface="Times New Roman" panose="02020603050405020304" pitchFamily="18" charset="0"/>
                        </a:rPr>
                        <a:t>9, 28, 14, 7, 22, 11,</a:t>
                      </a:r>
                      <a:r>
                        <a:rPr lang="en-CA" baseline="0" dirty="0" smtClean="0">
                          <a:solidFill>
                            <a:schemeClr val="tx1"/>
                          </a:solidFill>
                          <a:latin typeface="Times New Roman" panose="02020603050405020304" pitchFamily="18" charset="0"/>
                          <a:cs typeface="Times New Roman" panose="02020603050405020304" pitchFamily="18" charset="0"/>
                        </a:rPr>
                        <a:t> 34, 17, 52, 26, 13, 40, 20, 10, 5, 16, 8, 4, 2, 1</a:t>
                      </a:r>
                      <a:endParaRPr lang="en-CA"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8"/>
                  </a:ext>
                </a:extLst>
              </a:tr>
              <a:tr h="370840">
                <a:tc>
                  <a:txBody>
                    <a:bodyPr/>
                    <a:lstStyle/>
                    <a:p>
                      <a:r>
                        <a:rPr lang="en-CA" dirty="0" smtClean="0">
                          <a:solidFill>
                            <a:schemeClr val="tx1"/>
                          </a:solidFill>
                          <a:latin typeface="Times New Roman" panose="02020603050405020304" pitchFamily="18" charset="0"/>
                          <a:cs typeface="Times New Roman" panose="02020603050405020304" pitchFamily="18" charset="0"/>
                        </a:rPr>
                        <a:t>10, 5, 16, 8, 4, 2, 1</a:t>
                      </a:r>
                      <a:endParaRPr lang="en-CA"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9"/>
                  </a:ext>
                </a:extLst>
              </a:tr>
              <a:tr h="370840">
                <a:tc>
                  <a:txBody>
                    <a:bodyPr/>
                    <a:lstStyle/>
                    <a:p>
                      <a:r>
                        <a:rPr lang="en-CA" dirty="0" smtClean="0">
                          <a:solidFill>
                            <a:schemeClr val="tx1"/>
                          </a:solidFill>
                          <a:latin typeface="Times New Roman" panose="02020603050405020304" pitchFamily="18" charset="0"/>
                          <a:cs typeface="Times New Roman" panose="02020603050405020304" pitchFamily="18" charset="0"/>
                        </a:rPr>
                        <a:t>11, 34, 17, 52, 26, 13, 40, 20, 10, 5, 16, 8, 4, 2, 1</a:t>
                      </a:r>
                      <a:endParaRPr lang="en-CA"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1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solidFill>
                            <a:schemeClr val="tx1"/>
                          </a:solidFill>
                          <a:latin typeface="Times New Roman" panose="02020603050405020304" pitchFamily="18" charset="0"/>
                          <a:cs typeface="Times New Roman" panose="02020603050405020304" pitchFamily="18" charset="0"/>
                        </a:rPr>
                        <a:t>12, 6,</a:t>
                      </a:r>
                      <a:r>
                        <a:rPr lang="en-CA" baseline="0" dirty="0" smtClean="0">
                          <a:solidFill>
                            <a:schemeClr val="tx1"/>
                          </a:solidFill>
                          <a:latin typeface="Times New Roman" panose="02020603050405020304" pitchFamily="18" charset="0"/>
                          <a:cs typeface="Times New Roman" panose="02020603050405020304" pitchFamily="18" charset="0"/>
                        </a:rPr>
                        <a:t> 3</a:t>
                      </a:r>
                      <a:r>
                        <a:rPr lang="en-CA" dirty="0" smtClean="0">
                          <a:solidFill>
                            <a:schemeClr val="tx1"/>
                          </a:solidFill>
                          <a:latin typeface="Times New Roman" panose="02020603050405020304" pitchFamily="18" charset="0"/>
                          <a:cs typeface="Times New Roman" panose="02020603050405020304" pitchFamily="18" charset="0"/>
                        </a:rPr>
                        <a:t>, 10, 5, 16, 8, 4, 2, 1</a:t>
                      </a:r>
                    </a:p>
                  </a:txBody>
                  <a:tcPr/>
                </a:tc>
                <a:extLst>
                  <a:ext uri="{0D108BD9-81ED-4DB2-BD59-A6C34878D82A}">
                    <a16:rowId xmlns:a16="http://schemas.microsoft.com/office/drawing/2014/main" xmlns="" val="10011"/>
                  </a:ext>
                </a:extLst>
              </a:tr>
            </a:tbl>
          </a:graphicData>
        </a:graphic>
      </p:graphicFrame>
      <p:sp>
        <p:nvSpPr>
          <p:cNvPr id="6" name="Rounded Rectangle 5"/>
          <p:cNvSpPr/>
          <p:nvPr/>
        </p:nvSpPr>
        <p:spPr>
          <a:xfrm>
            <a:off x="1187624" y="4941168"/>
            <a:ext cx="6179988" cy="3600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7</a:t>
            </a:r>
            <a:endParaRPr lang="en-CA" dirty="0"/>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871382125"/>
      </p:ext>
    </p:extLst>
  </p:cSld>
  <p:clrMapOvr>
    <a:masterClrMapping/>
  </p:clrMapOvr>
  <mc:AlternateContent xmlns:mc="http://schemas.openxmlformats.org/markup-compatibility/2006">
    <mc:Choice xmlns:p14="http://schemas.microsoft.com/office/powerpoint/2010/main" Requires="p14">
      <p:transition spd="slow" p14:dur="2000" advTm="47502"/>
    </mc:Choice>
    <mc:Fallback>
      <p:transition spd="slow" advTm="47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Collatz conjecture</a:t>
            </a:r>
            <a:endParaRPr lang="en-CA" dirty="0"/>
          </a:p>
        </p:txBody>
      </p:sp>
      <p:sp>
        <p:nvSpPr>
          <p:cNvPr id="4" name="Content Placeholder 3"/>
          <p:cNvSpPr>
            <a:spLocks noGrp="1"/>
          </p:cNvSpPr>
          <p:nvPr>
            <p:ph idx="1"/>
          </p:nvPr>
        </p:nvSpPr>
        <p:spPr/>
        <p:txBody>
          <a:bodyPr/>
          <a:lstStyle/>
          <a:p>
            <a:r>
              <a:rPr lang="en-CA" dirty="0" smtClean="0"/>
              <a:t>Here are some longer examples</a:t>
            </a:r>
            <a:endParaRPr lang="en-CA" dirty="0" smtClean="0">
              <a:latin typeface="Times New Roman" panose="02020603050405020304" pitchFamily="18" charset="0"/>
              <a:cs typeface="Times New Roman" panose="02020603050405020304" pitchFamily="18" charset="0"/>
            </a:endParaRPr>
          </a:p>
          <a:p>
            <a:pPr lvl="1"/>
            <a:r>
              <a:rPr lang="en-CA" dirty="0" smtClean="0"/>
              <a:t>For example,</a:t>
            </a:r>
          </a:p>
          <a:p>
            <a:pPr marL="857250" lvl="2" indent="0">
              <a:buNone/>
            </a:pPr>
            <a:r>
              <a:rPr lang="en-CA" sz="1400" dirty="0">
                <a:latin typeface="Times New Roman" panose="02020603050405020304" pitchFamily="18" charset="0"/>
                <a:cs typeface="Times New Roman" panose="02020603050405020304" pitchFamily="18" charset="0"/>
              </a:rPr>
              <a:t>27, </a:t>
            </a:r>
            <a:r>
              <a:rPr lang="en-CA" sz="1400" dirty="0">
                <a:solidFill>
                  <a:srgbClr val="FF0000"/>
                </a:solidFill>
                <a:latin typeface="Times New Roman" panose="02020603050405020304" pitchFamily="18" charset="0"/>
                <a:cs typeface="Times New Roman" panose="02020603050405020304" pitchFamily="18" charset="0"/>
              </a:rPr>
              <a:t>82, 41, 124, 62, 31, 94, 47, 142, 71, 214, 107, 322, 161, 484, 242, 121, 364, 182, 91, 274, 137, 412, 206, 103, 310, 155, 466, 233, 700, 350, 175, 526, 263, 790, 395, 1186, 593, 1780, 890, 445, 1336, 668, 334, 167, 502, 251, 754, 377, 1132, 566, 283, 850, 425, 1276, 638, 319, 958, 479, 1438, 719, 2158, 1079, 3238, 1619, 4858, 2429, 7288, 3644, 1822, 911, 2734, 1367, 4102, 2051, 6154, 3077, 9232, 4616, 2308, 1154, 577, 1732, 866, 433, 1300, 650, 325, 976, 488, 244, 122, 61, 184, 92, 46, 23, 70, 35, 106, 53, 160, 80, 40, 20, 10, 5, 16, 8, 4, 2, </a:t>
            </a:r>
            <a:r>
              <a:rPr lang="en-CA" sz="1400" dirty="0" smtClean="0">
                <a:solidFill>
                  <a:srgbClr val="FF0000"/>
                </a:solidFill>
                <a:latin typeface="Times New Roman" panose="02020603050405020304" pitchFamily="18" charset="0"/>
                <a:cs typeface="Times New Roman" panose="02020603050405020304" pitchFamily="18" charset="0"/>
              </a:rPr>
              <a:t>1</a:t>
            </a:r>
          </a:p>
          <a:p>
            <a:pPr marL="857250" lvl="2" indent="0">
              <a:buNone/>
            </a:pPr>
            <a:endParaRPr lang="en-CA" sz="1400" dirty="0" smtClean="0">
              <a:latin typeface="Times New Roman" panose="02020603050405020304" pitchFamily="18" charset="0"/>
              <a:cs typeface="Times New Roman" panose="02020603050405020304" pitchFamily="18" charset="0"/>
            </a:endParaRPr>
          </a:p>
          <a:p>
            <a:pPr marL="857250" lvl="2" indent="0">
              <a:buNone/>
            </a:pPr>
            <a:r>
              <a:rPr lang="en-CA" sz="1400" dirty="0">
                <a:latin typeface="Times New Roman" panose="02020603050405020304" pitchFamily="18" charset="0"/>
                <a:cs typeface="Times New Roman" panose="02020603050405020304" pitchFamily="18" charset="0"/>
              </a:rPr>
              <a:t>171, 514, 257, 772, 386, 193, 580, 290, 145, 436, 218, 109, 328, 164, </a:t>
            </a:r>
            <a:r>
              <a:rPr lang="en-CA" sz="1400" dirty="0">
                <a:solidFill>
                  <a:srgbClr val="FF0000"/>
                </a:solidFill>
                <a:latin typeface="Times New Roman" panose="02020603050405020304" pitchFamily="18" charset="0"/>
                <a:cs typeface="Times New Roman" panose="02020603050405020304" pitchFamily="18" charset="0"/>
              </a:rPr>
              <a:t>82, </a:t>
            </a:r>
            <a:r>
              <a:rPr lang="en-CA" sz="1400" dirty="0" smtClean="0">
                <a:solidFill>
                  <a:srgbClr val="FF0000"/>
                </a:solidFill>
                <a:latin typeface="Times New Roman" panose="02020603050405020304" pitchFamily="18" charset="0"/>
                <a:cs typeface="Times New Roman" panose="02020603050405020304" pitchFamily="18" charset="0"/>
              </a:rPr>
              <a:t>41, 124</a:t>
            </a:r>
            <a:r>
              <a:rPr lang="en-CA" sz="1400" dirty="0">
                <a:solidFill>
                  <a:srgbClr val="FF0000"/>
                </a:solidFill>
                <a:latin typeface="Times New Roman" panose="02020603050405020304" pitchFamily="18" charset="0"/>
                <a:cs typeface="Times New Roman" panose="02020603050405020304" pitchFamily="18" charset="0"/>
              </a:rPr>
              <a:t>, 62, 31, 94, 47, 142, 71, 214, 107, 322, 161, 484, 242, 121, 364, 182</a:t>
            </a:r>
            <a:r>
              <a:rPr lang="en-CA" sz="1400" dirty="0" smtClean="0">
                <a:solidFill>
                  <a:srgbClr val="FF0000"/>
                </a:solidFill>
                <a:latin typeface="Times New Roman" panose="02020603050405020304" pitchFamily="18" charset="0"/>
                <a:cs typeface="Times New Roman" panose="02020603050405020304" pitchFamily="18" charset="0"/>
              </a:rPr>
              <a:t>, </a:t>
            </a:r>
            <a:r>
              <a:rPr lang="en-CA" sz="1400" dirty="0">
                <a:solidFill>
                  <a:srgbClr val="FF0000"/>
                </a:solidFill>
                <a:latin typeface="Times New Roman" panose="02020603050405020304" pitchFamily="18" charset="0"/>
                <a:cs typeface="Times New Roman" panose="02020603050405020304" pitchFamily="18" charset="0"/>
              </a:rPr>
              <a:t>91, 274, 137, 412, 206, 103, 310, 155, 466, 233, 700, 350, 175, 526, 263</a:t>
            </a:r>
            <a:r>
              <a:rPr lang="en-CA" sz="1400" dirty="0" smtClean="0">
                <a:solidFill>
                  <a:srgbClr val="FF0000"/>
                </a:solidFill>
                <a:latin typeface="Times New Roman" panose="02020603050405020304" pitchFamily="18" charset="0"/>
                <a:cs typeface="Times New Roman" panose="02020603050405020304" pitchFamily="18" charset="0"/>
              </a:rPr>
              <a:t>, </a:t>
            </a:r>
            <a:r>
              <a:rPr lang="en-CA" sz="1400" dirty="0">
                <a:solidFill>
                  <a:srgbClr val="FF0000"/>
                </a:solidFill>
                <a:latin typeface="Times New Roman" panose="02020603050405020304" pitchFamily="18" charset="0"/>
                <a:cs typeface="Times New Roman" panose="02020603050405020304" pitchFamily="18" charset="0"/>
              </a:rPr>
              <a:t>790, 395, 1186, 593, 1780, 890, 445, 1336, 668, 334, 167, 502, 251, 754</a:t>
            </a:r>
            <a:r>
              <a:rPr lang="en-CA" sz="1400" dirty="0" smtClean="0">
                <a:solidFill>
                  <a:srgbClr val="FF0000"/>
                </a:solidFill>
                <a:latin typeface="Times New Roman" panose="02020603050405020304" pitchFamily="18" charset="0"/>
                <a:cs typeface="Times New Roman" panose="02020603050405020304" pitchFamily="18" charset="0"/>
              </a:rPr>
              <a:t>, </a:t>
            </a:r>
            <a:r>
              <a:rPr lang="en-CA" sz="1400" dirty="0">
                <a:solidFill>
                  <a:srgbClr val="FF0000"/>
                </a:solidFill>
                <a:latin typeface="Times New Roman" panose="02020603050405020304" pitchFamily="18" charset="0"/>
                <a:cs typeface="Times New Roman" panose="02020603050405020304" pitchFamily="18" charset="0"/>
              </a:rPr>
              <a:t>377, 1132, 566, 283, 850, 425, 1276, 638, 319, 958, 479, 1438, 719, 2158</a:t>
            </a:r>
            <a:r>
              <a:rPr lang="en-CA" sz="1400" dirty="0" smtClean="0">
                <a:solidFill>
                  <a:srgbClr val="FF0000"/>
                </a:solidFill>
                <a:latin typeface="Times New Roman" panose="02020603050405020304" pitchFamily="18" charset="0"/>
                <a:cs typeface="Times New Roman" panose="02020603050405020304" pitchFamily="18" charset="0"/>
              </a:rPr>
              <a:t>, </a:t>
            </a:r>
            <a:r>
              <a:rPr lang="en-CA" sz="1400" dirty="0">
                <a:solidFill>
                  <a:srgbClr val="FF0000"/>
                </a:solidFill>
                <a:latin typeface="Times New Roman" panose="02020603050405020304" pitchFamily="18" charset="0"/>
                <a:cs typeface="Times New Roman" panose="02020603050405020304" pitchFamily="18" charset="0"/>
              </a:rPr>
              <a:t>1079, 3238, 1619, 4858, 2429, 7288, 3644, 1822, 911, 2734, 1367, 4102</a:t>
            </a:r>
            <a:r>
              <a:rPr lang="en-CA" sz="1400" dirty="0" smtClean="0">
                <a:solidFill>
                  <a:srgbClr val="FF0000"/>
                </a:solidFill>
                <a:latin typeface="Times New Roman" panose="02020603050405020304" pitchFamily="18" charset="0"/>
                <a:cs typeface="Times New Roman" panose="02020603050405020304" pitchFamily="18" charset="0"/>
              </a:rPr>
              <a:t>, </a:t>
            </a:r>
            <a:r>
              <a:rPr lang="en-CA" sz="1400" dirty="0">
                <a:solidFill>
                  <a:srgbClr val="FF0000"/>
                </a:solidFill>
                <a:latin typeface="Times New Roman" panose="02020603050405020304" pitchFamily="18" charset="0"/>
                <a:cs typeface="Times New Roman" panose="02020603050405020304" pitchFamily="18" charset="0"/>
              </a:rPr>
              <a:t>2051, 6154, 3077, 9232, 4616, 2308, 1154, 577, 1732, 866, 433, 1300, </a:t>
            </a:r>
            <a:r>
              <a:rPr lang="en-CA" sz="1400" dirty="0" smtClean="0">
                <a:solidFill>
                  <a:srgbClr val="FF0000"/>
                </a:solidFill>
                <a:latin typeface="Times New Roman" panose="02020603050405020304" pitchFamily="18" charset="0"/>
                <a:cs typeface="Times New Roman" panose="02020603050405020304" pitchFamily="18" charset="0"/>
              </a:rPr>
              <a:t>650, </a:t>
            </a:r>
            <a:r>
              <a:rPr lang="en-CA" sz="1400" dirty="0">
                <a:solidFill>
                  <a:srgbClr val="FF0000"/>
                </a:solidFill>
                <a:latin typeface="Times New Roman" panose="02020603050405020304" pitchFamily="18" charset="0"/>
                <a:cs typeface="Times New Roman" panose="02020603050405020304" pitchFamily="18" charset="0"/>
              </a:rPr>
              <a:t>325, 976, 488, 244, 122, 61, 184, 92, 46, 23, 70, 35, 106, 53, 160, 80, 40</a:t>
            </a:r>
            <a:r>
              <a:rPr lang="en-CA" sz="1400" dirty="0" smtClean="0">
                <a:solidFill>
                  <a:srgbClr val="FF0000"/>
                </a:solidFill>
                <a:latin typeface="Times New Roman" panose="02020603050405020304" pitchFamily="18" charset="0"/>
                <a:cs typeface="Times New Roman" panose="02020603050405020304" pitchFamily="18" charset="0"/>
              </a:rPr>
              <a:t>, </a:t>
            </a:r>
            <a:r>
              <a:rPr lang="en-CA" sz="1400" dirty="0">
                <a:solidFill>
                  <a:srgbClr val="FF0000"/>
                </a:solidFill>
                <a:latin typeface="Times New Roman" panose="02020603050405020304" pitchFamily="18" charset="0"/>
                <a:cs typeface="Times New Roman" panose="02020603050405020304" pitchFamily="18" charset="0"/>
              </a:rPr>
              <a:t>20, 10, 5, 16, 8, 4, 2, 1</a:t>
            </a:r>
            <a:endParaRPr lang="en-CA" sz="1400" dirty="0" smtClean="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rot="19589487">
            <a:off x="-77693" y="3110309"/>
            <a:ext cx="1574598" cy="400110"/>
          </a:xfrm>
          <a:prstGeom prst="rect">
            <a:avLst/>
          </a:prstGeom>
          <a:noFill/>
        </p:spPr>
        <p:txBody>
          <a:bodyPr wrap="none" rtlCol="0">
            <a:spAutoFit/>
          </a:bodyPr>
          <a:lstStyle/>
          <a:p>
            <a:r>
              <a:rPr lang="en-CA" sz="2000" dirty="0" smtClean="0">
                <a:latin typeface="Times New Roman" panose="02020603050405020304" pitchFamily="18" charset="0"/>
                <a:cs typeface="Times New Roman" panose="02020603050405020304" pitchFamily="18" charset="0"/>
              </a:rPr>
              <a:t>112 iterations</a:t>
            </a:r>
            <a:endParaRPr lang="en-CA" sz="2000" dirty="0">
              <a:latin typeface="Times New Roman" panose="02020603050405020304" pitchFamily="18" charset="0"/>
              <a:cs typeface="Times New Roman" panose="02020603050405020304" pitchFamily="18" charset="0"/>
            </a:endParaRPr>
          </a:p>
        </p:txBody>
      </p:sp>
      <p:sp>
        <p:nvSpPr>
          <p:cNvPr id="5" name="TextBox 4"/>
          <p:cNvSpPr txBox="1"/>
          <p:nvPr/>
        </p:nvSpPr>
        <p:spPr>
          <a:xfrm rot="19589487">
            <a:off x="-57704" y="4641105"/>
            <a:ext cx="1584088" cy="400110"/>
          </a:xfrm>
          <a:prstGeom prst="rect">
            <a:avLst/>
          </a:prstGeom>
          <a:noFill/>
        </p:spPr>
        <p:txBody>
          <a:bodyPr wrap="none" rtlCol="0">
            <a:spAutoFit/>
          </a:bodyPr>
          <a:lstStyle/>
          <a:p>
            <a:r>
              <a:rPr lang="en-CA" sz="2000" dirty="0" smtClean="0">
                <a:latin typeface="Times New Roman" panose="02020603050405020304" pitchFamily="18" charset="0"/>
                <a:cs typeface="Times New Roman" panose="02020603050405020304" pitchFamily="18" charset="0"/>
              </a:rPr>
              <a:t>125 iterations</a:t>
            </a:r>
            <a:endParaRPr lang="en-CA" sz="2000" dirty="0">
              <a:latin typeface="Times New Roman" panose="02020603050405020304" pitchFamily="18" charset="0"/>
              <a:cs typeface="Times New Roman" panose="02020603050405020304" pitchFamily="18" charset="0"/>
            </a:endParaRP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720434336"/>
      </p:ext>
    </p:extLst>
  </p:cSld>
  <p:clrMapOvr>
    <a:masterClrMapping/>
  </p:clrMapOvr>
  <mc:AlternateContent xmlns:mc="http://schemas.openxmlformats.org/markup-compatibility/2006">
    <mc:Choice xmlns:p14="http://schemas.microsoft.com/office/powerpoint/2010/main" Requires="p14">
      <p:transition spd="slow" p14:dur="2000" advTm="38540"/>
    </mc:Choice>
    <mc:Fallback>
      <p:transition spd="slow" advTm="38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bldLst>
      <p:bldP spid="3"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Outline</a:t>
            </a:r>
            <a:endParaRPr lang="en-CA" dirty="0"/>
          </a:p>
        </p:txBody>
      </p:sp>
      <p:sp>
        <p:nvSpPr>
          <p:cNvPr id="3" name="Content Placeholder 2"/>
          <p:cNvSpPr>
            <a:spLocks noGrp="1"/>
          </p:cNvSpPr>
          <p:nvPr>
            <p:ph idx="1"/>
          </p:nvPr>
        </p:nvSpPr>
        <p:spPr/>
        <p:txBody>
          <a:bodyPr/>
          <a:lstStyle/>
          <a:p>
            <a:r>
              <a:rPr lang="en-CA" dirty="0" smtClean="0"/>
              <a:t>In this lesson, we will:</a:t>
            </a:r>
          </a:p>
          <a:p>
            <a:pPr lvl="1"/>
            <a:r>
              <a:rPr lang="en-CA" dirty="0" smtClean="0"/>
              <a:t>See how </a:t>
            </a:r>
            <a:r>
              <a:rPr lang="en-CA" dirty="0"/>
              <a:t>to implement while loops in C++</a:t>
            </a:r>
          </a:p>
          <a:p>
            <a:pPr lvl="1"/>
            <a:r>
              <a:rPr lang="en-CA" dirty="0" smtClean="0"/>
              <a:t>Implement while loops that</a:t>
            </a:r>
            <a:endParaRPr lang="en-CA" dirty="0"/>
          </a:p>
          <a:p>
            <a:pPr lvl="2"/>
            <a:r>
              <a:rPr lang="en-US" dirty="0" smtClean="0"/>
              <a:t>Play a </a:t>
            </a:r>
            <a:r>
              <a:rPr lang="en-US" dirty="0"/>
              <a:t>guessing </a:t>
            </a:r>
            <a:r>
              <a:rPr lang="en-US" dirty="0" smtClean="0"/>
              <a:t>game with the user</a:t>
            </a:r>
            <a:endParaRPr lang="en-US" dirty="0"/>
          </a:p>
          <a:p>
            <a:pPr lvl="2"/>
            <a:r>
              <a:rPr lang="en-US" dirty="0" smtClean="0"/>
              <a:t>Find </a:t>
            </a:r>
            <a:r>
              <a:rPr lang="en-US" dirty="0"/>
              <a:t>all prime </a:t>
            </a:r>
            <a:r>
              <a:rPr lang="en-US" dirty="0" smtClean="0"/>
              <a:t>factors of a given integer</a:t>
            </a:r>
            <a:endParaRPr lang="en-CA" dirty="0"/>
          </a:p>
          <a:p>
            <a:pPr lvl="2"/>
            <a:r>
              <a:rPr lang="en-CA" dirty="0" smtClean="0"/>
              <a:t>Implement the </a:t>
            </a:r>
            <a:r>
              <a:rPr lang="en-CA" dirty="0"/>
              <a:t>Collatz conjecture</a:t>
            </a:r>
          </a:p>
          <a:p>
            <a:pPr lvl="1"/>
            <a:r>
              <a:rPr lang="en-CA" dirty="0" smtClean="0"/>
              <a:t>Learn how </a:t>
            </a:r>
            <a:r>
              <a:rPr lang="en-CA" dirty="0"/>
              <a:t>to convert a description of an algorithm to one that you can program</a:t>
            </a:r>
          </a:p>
          <a:p>
            <a:pPr lvl="2"/>
            <a:r>
              <a:rPr lang="en-CA" dirty="0" smtClean="0"/>
              <a:t>We will use </a:t>
            </a:r>
            <a:r>
              <a:rPr lang="en-CA" dirty="0"/>
              <a:t>the greatest-common </a:t>
            </a:r>
            <a:r>
              <a:rPr lang="en-CA" dirty="0" smtClean="0"/>
              <a:t>divisor algorithm</a:t>
            </a:r>
            <a:endParaRPr lang="en-CA" dirty="0"/>
          </a:p>
          <a:p>
            <a:pPr lvl="1"/>
            <a:r>
              <a:rPr lang="en-US" dirty="0" smtClean="0"/>
              <a:t>Observe </a:t>
            </a:r>
            <a:r>
              <a:rPr lang="en-US" dirty="0"/>
              <a:t>that all for loops can be written as while </a:t>
            </a:r>
            <a:r>
              <a:rPr lang="en-US" dirty="0" smtClean="0"/>
              <a:t>loops</a:t>
            </a:r>
            <a:endParaRPr lang="en-C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57443704"/>
      </p:ext>
    </p:extLst>
  </p:cSld>
  <p:clrMapOvr>
    <a:masterClrMapping/>
  </p:clrMapOvr>
  <mc:AlternateContent xmlns:mc="http://schemas.openxmlformats.org/markup-compatibility/2006">
    <mc:Choice xmlns:p14="http://schemas.microsoft.com/office/powerpoint/2010/main" Requires="p14">
      <p:transition spd="slow" p14:dur="2000" advTm="52745"/>
    </mc:Choice>
    <mc:Fallback>
      <p:transition spd="slow" advTm="52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Collatz conjecture</a:t>
            </a:r>
            <a:endParaRPr lang="en-CA" dirty="0"/>
          </a:p>
        </p:txBody>
      </p:sp>
      <p:sp>
        <p:nvSpPr>
          <p:cNvPr id="4" name="Content Placeholder 3"/>
          <p:cNvSpPr>
            <a:spLocks noGrp="1"/>
          </p:cNvSpPr>
          <p:nvPr>
            <p:ph idx="1"/>
          </p:nvPr>
        </p:nvSpPr>
        <p:spPr/>
        <p:txBody>
          <a:bodyPr/>
          <a:lstStyle/>
          <a:p>
            <a:r>
              <a:rPr lang="en-CA" dirty="0" smtClean="0">
                <a:cs typeface="Times New Roman" panose="02020603050405020304" pitchFamily="18" charset="0"/>
              </a:rPr>
              <a:t>We can implement this:</a:t>
            </a:r>
            <a:endParaRPr lang="en-CA" dirty="0" smtClean="0">
              <a:latin typeface="Consolas" panose="020B0609020204030204" pitchFamily="49" charset="0"/>
              <a:cs typeface="Consolas" panose="020B0609020204030204" pitchFamily="49" charset="0"/>
            </a:endParaRPr>
          </a:p>
          <a:p>
            <a:pPr marL="800100" lvl="2" indent="0">
              <a:buNone/>
            </a:pPr>
            <a:r>
              <a:rPr lang="en-CA" sz="1400" dirty="0" err="1" smtClean="0">
                <a:latin typeface="Consolas" panose="020B0609020204030204" pitchFamily="49" charset="0"/>
                <a:cs typeface="Consolas" panose="020B0609020204030204" pitchFamily="49" charset="0"/>
              </a:rPr>
              <a:t>int</a:t>
            </a:r>
            <a:r>
              <a:rPr lang="en-CA" sz="1400" dirty="0" smtClean="0">
                <a:latin typeface="Consolas" panose="020B0609020204030204" pitchFamily="49" charset="0"/>
                <a:cs typeface="Consolas" panose="020B0609020204030204" pitchFamily="49" charset="0"/>
              </a:rPr>
              <a:t> main() {</a:t>
            </a:r>
          </a:p>
          <a:p>
            <a:pPr marL="800100" lvl="2" indent="0">
              <a:buNone/>
            </a:pPr>
            <a:r>
              <a:rPr lang="en-CA" sz="1400" dirty="0">
                <a:latin typeface="Consolas" panose="020B0609020204030204" pitchFamily="49" charset="0"/>
                <a:cs typeface="Consolas" panose="020B0609020204030204" pitchFamily="49" charset="0"/>
              </a:rPr>
              <a:t> </a:t>
            </a:r>
            <a:r>
              <a:rPr lang="en-CA" sz="1400" dirty="0" smtClean="0">
                <a:latin typeface="Consolas" panose="020B0609020204030204" pitchFamily="49" charset="0"/>
                <a:cs typeface="Consolas" panose="020B0609020204030204" pitchFamily="49" charset="0"/>
              </a:rPr>
              <a:t>   </a:t>
            </a:r>
            <a:r>
              <a:rPr lang="en-CA" sz="1400" dirty="0" err="1" smtClean="0">
                <a:latin typeface="Consolas" panose="020B0609020204030204" pitchFamily="49" charset="0"/>
                <a:cs typeface="Consolas" panose="020B0609020204030204" pitchFamily="49" charset="0"/>
              </a:rPr>
              <a:t>int</a:t>
            </a:r>
            <a:r>
              <a:rPr lang="en-CA" sz="1400" dirty="0" smtClean="0">
                <a:latin typeface="Consolas" panose="020B0609020204030204" pitchFamily="49" charset="0"/>
                <a:cs typeface="Consolas" panose="020B0609020204030204" pitchFamily="49" charset="0"/>
              </a:rPr>
              <a:t> n{};</a:t>
            </a:r>
          </a:p>
          <a:p>
            <a:pPr marL="800100" lvl="2" indent="0">
              <a:buNone/>
            </a:pPr>
            <a:r>
              <a:rPr lang="en-CA" sz="1400" dirty="0">
                <a:latin typeface="Consolas" panose="020B0609020204030204" pitchFamily="49" charset="0"/>
                <a:cs typeface="Consolas" panose="020B0609020204030204" pitchFamily="49" charset="0"/>
              </a:rPr>
              <a:t> </a:t>
            </a:r>
            <a:r>
              <a:rPr lang="en-CA" sz="1400" dirty="0" smtClean="0">
                <a:latin typeface="Consolas" panose="020B0609020204030204" pitchFamily="49" charset="0"/>
                <a:cs typeface="Consolas" panose="020B0609020204030204" pitchFamily="49" charset="0"/>
              </a:rPr>
              <a:t>   </a:t>
            </a:r>
            <a:r>
              <a:rPr lang="en-CA" sz="1400" dirty="0" err="1" smtClean="0">
                <a:latin typeface="Consolas" panose="020B0609020204030204" pitchFamily="49" charset="0"/>
                <a:cs typeface="Consolas" panose="020B0609020204030204" pitchFamily="49" charset="0"/>
              </a:rPr>
              <a:t>std</a:t>
            </a:r>
            <a:r>
              <a:rPr lang="en-CA" sz="1400" dirty="0" smtClean="0">
                <a:latin typeface="Consolas" panose="020B0609020204030204" pitchFamily="49" charset="0"/>
                <a:cs typeface="Consolas" panose="020B0609020204030204" pitchFamily="49" charset="0"/>
              </a:rPr>
              <a:t>::</a:t>
            </a:r>
            <a:r>
              <a:rPr lang="en-CA" sz="1400" dirty="0" err="1" smtClean="0">
                <a:latin typeface="Consolas" panose="020B0609020204030204" pitchFamily="49" charset="0"/>
                <a:cs typeface="Consolas" panose="020B0609020204030204" pitchFamily="49" charset="0"/>
              </a:rPr>
              <a:t>cout</a:t>
            </a:r>
            <a:r>
              <a:rPr lang="en-CA" sz="1400" dirty="0" smtClean="0">
                <a:latin typeface="Consolas" panose="020B0609020204030204" pitchFamily="49" charset="0"/>
                <a:cs typeface="Consolas" panose="020B0609020204030204" pitchFamily="49" charset="0"/>
              </a:rPr>
              <a:t> &lt;&lt; "Enter a positive integer: ";</a:t>
            </a:r>
          </a:p>
          <a:p>
            <a:pPr marL="800100" lvl="2" indent="0">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a:t>
            </a:r>
            <a:r>
              <a:rPr lang="en-US" sz="1400" dirty="0" err="1" smtClean="0">
                <a:latin typeface="Consolas" panose="020B0609020204030204" pitchFamily="49" charset="0"/>
                <a:cs typeface="Consolas" panose="020B0609020204030204" pitchFamily="49" charset="0"/>
              </a:rPr>
              <a:t>std</a:t>
            </a:r>
            <a:r>
              <a:rPr lang="en-US" sz="1400" dirty="0" smtClean="0">
                <a:latin typeface="Consolas" panose="020B0609020204030204" pitchFamily="49" charset="0"/>
                <a:cs typeface="Consolas" panose="020B0609020204030204" pitchFamily="49" charset="0"/>
              </a:rPr>
              <a:t>::</a:t>
            </a:r>
            <a:r>
              <a:rPr lang="en-US" sz="1400" dirty="0" err="1" smtClean="0">
                <a:latin typeface="Consolas" panose="020B0609020204030204" pitchFamily="49" charset="0"/>
                <a:cs typeface="Consolas" panose="020B0609020204030204" pitchFamily="49" charset="0"/>
              </a:rPr>
              <a:t>cin</a:t>
            </a:r>
            <a:r>
              <a:rPr lang="en-US" sz="1400" dirty="0" smtClean="0">
                <a:latin typeface="Consolas" panose="020B0609020204030204" pitchFamily="49" charset="0"/>
                <a:cs typeface="Consolas" panose="020B0609020204030204" pitchFamily="49" charset="0"/>
              </a:rPr>
              <a:t> &gt;&gt; n;</a:t>
            </a:r>
          </a:p>
          <a:p>
            <a:pPr marL="800100" lvl="2" indent="0">
              <a:buNone/>
            </a:pPr>
            <a:endParaRPr lang="en-US" sz="1400" dirty="0">
              <a:latin typeface="Consolas" panose="020B0609020204030204" pitchFamily="49" charset="0"/>
              <a:cs typeface="Consolas" panose="020B0609020204030204" pitchFamily="49" charset="0"/>
            </a:endParaRPr>
          </a:p>
          <a:p>
            <a:pPr marL="800100" lvl="2" indent="0">
              <a:buNone/>
            </a:pPr>
            <a:r>
              <a:rPr lang="en-US" sz="1400" dirty="0" smtClean="0">
                <a:latin typeface="Consolas" panose="020B0609020204030204" pitchFamily="49" charset="0"/>
                <a:cs typeface="Consolas" panose="020B0609020204030204" pitchFamily="49" charset="0"/>
              </a:rPr>
              <a:t>    while ( n != 1 ) {</a:t>
            </a:r>
          </a:p>
          <a:p>
            <a:pPr marL="800100" lvl="2" indent="0">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a:t>
            </a:r>
            <a:r>
              <a:rPr lang="en-US" sz="1400" dirty="0" err="1" smtClean="0">
                <a:latin typeface="Consolas" panose="020B0609020204030204" pitchFamily="49" charset="0"/>
                <a:cs typeface="Consolas" panose="020B0609020204030204" pitchFamily="49" charset="0"/>
              </a:rPr>
              <a:t>std</a:t>
            </a:r>
            <a:r>
              <a:rPr lang="en-US" sz="1400" dirty="0" smtClean="0">
                <a:latin typeface="Consolas" panose="020B0609020204030204" pitchFamily="49" charset="0"/>
                <a:cs typeface="Consolas" panose="020B0609020204030204" pitchFamily="49" charset="0"/>
              </a:rPr>
              <a:t>::</a:t>
            </a:r>
            <a:r>
              <a:rPr lang="en-US" sz="1400" dirty="0" err="1" smtClean="0">
                <a:latin typeface="Consolas" panose="020B0609020204030204" pitchFamily="49" charset="0"/>
                <a:cs typeface="Consolas" panose="020B0609020204030204" pitchFamily="49" charset="0"/>
              </a:rPr>
              <a:t>cout</a:t>
            </a:r>
            <a:r>
              <a:rPr lang="en-US" sz="1400" dirty="0" smtClean="0">
                <a:latin typeface="Consolas" panose="020B0609020204030204" pitchFamily="49" charset="0"/>
                <a:cs typeface="Consolas" panose="020B0609020204030204" pitchFamily="49" charset="0"/>
              </a:rPr>
              <a:t> &lt;&lt; n &lt;&lt; ", ";</a:t>
            </a:r>
          </a:p>
          <a:p>
            <a:pPr marL="800100" lvl="2" indent="0">
              <a:buNone/>
            </a:pPr>
            <a:endParaRPr lang="en-US" sz="1400" dirty="0">
              <a:latin typeface="Consolas" panose="020B0609020204030204" pitchFamily="49" charset="0"/>
              <a:cs typeface="Consolas" panose="020B0609020204030204" pitchFamily="49" charset="0"/>
            </a:endParaRPr>
          </a:p>
          <a:p>
            <a:pPr marL="800100" lvl="2" indent="0">
              <a:buNone/>
            </a:pPr>
            <a:r>
              <a:rPr lang="en-US" sz="1400" dirty="0" smtClean="0">
                <a:latin typeface="Consolas" panose="020B0609020204030204" pitchFamily="49" charset="0"/>
                <a:cs typeface="Consolas" panose="020B0609020204030204" pitchFamily="49" charset="0"/>
              </a:rPr>
              <a:t>        if ( n%2 == 0 ) {</a:t>
            </a:r>
          </a:p>
          <a:p>
            <a:pPr marL="800100" lvl="2" indent="0">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n /= 2;</a:t>
            </a:r>
          </a:p>
          <a:p>
            <a:pPr marL="800100" lvl="2" indent="0">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 else {</a:t>
            </a:r>
          </a:p>
          <a:p>
            <a:pPr marL="800100" lvl="2" indent="0">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n = 3*n + 1;</a:t>
            </a:r>
          </a:p>
          <a:p>
            <a:pPr marL="800100" lvl="2" indent="0">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a:t>
            </a:r>
          </a:p>
          <a:p>
            <a:pPr marL="800100" lvl="2" indent="0">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a:t>
            </a:r>
          </a:p>
          <a:p>
            <a:pPr marL="800100" lvl="2" indent="0">
              <a:buNone/>
            </a:pPr>
            <a:endParaRPr lang="en-US" sz="1400" dirty="0">
              <a:latin typeface="Consolas" panose="020B0609020204030204" pitchFamily="49" charset="0"/>
              <a:cs typeface="Consolas" panose="020B0609020204030204" pitchFamily="49" charset="0"/>
            </a:endParaRPr>
          </a:p>
          <a:p>
            <a:pPr marL="800100" lvl="2" indent="0">
              <a:buNone/>
            </a:pPr>
            <a:r>
              <a:rPr lang="en-US" sz="1400" dirty="0" smtClean="0">
                <a:latin typeface="Consolas" panose="020B0609020204030204" pitchFamily="49" charset="0"/>
                <a:cs typeface="Consolas" panose="020B0609020204030204" pitchFamily="49" charset="0"/>
              </a:rPr>
              <a:t>    </a:t>
            </a:r>
            <a:r>
              <a:rPr lang="en-US" sz="1400" dirty="0" err="1" smtClean="0">
                <a:latin typeface="Consolas" panose="020B0609020204030204" pitchFamily="49" charset="0"/>
                <a:cs typeface="Consolas" panose="020B0609020204030204" pitchFamily="49" charset="0"/>
              </a:rPr>
              <a:t>std</a:t>
            </a:r>
            <a:r>
              <a:rPr lang="en-US" sz="1400" dirty="0" smtClean="0">
                <a:latin typeface="Consolas" panose="020B0609020204030204" pitchFamily="49" charset="0"/>
                <a:cs typeface="Consolas" panose="020B0609020204030204" pitchFamily="49" charset="0"/>
              </a:rPr>
              <a:t>::</a:t>
            </a:r>
            <a:r>
              <a:rPr lang="en-US" sz="1400" dirty="0" err="1" smtClean="0">
                <a:latin typeface="Consolas" panose="020B0609020204030204" pitchFamily="49" charset="0"/>
                <a:cs typeface="Consolas" panose="020B0609020204030204" pitchFamily="49" charset="0"/>
              </a:rPr>
              <a:t>cout</a:t>
            </a:r>
            <a:r>
              <a:rPr lang="en-US" sz="1400" dirty="0" smtClean="0">
                <a:latin typeface="Consolas" panose="020B0609020204030204" pitchFamily="49" charset="0"/>
                <a:cs typeface="Consolas" panose="020B0609020204030204" pitchFamily="49" charset="0"/>
              </a:rPr>
              <a:t> &lt;&lt; 1 &lt;&lt; </a:t>
            </a:r>
            <a:r>
              <a:rPr lang="en-US" sz="1400" dirty="0" err="1" smtClean="0">
                <a:latin typeface="Consolas" panose="020B0609020204030204" pitchFamily="49" charset="0"/>
                <a:cs typeface="Consolas" panose="020B0609020204030204" pitchFamily="49" charset="0"/>
              </a:rPr>
              <a:t>std</a:t>
            </a:r>
            <a:r>
              <a:rPr lang="en-US" sz="1400" dirty="0" smtClean="0">
                <a:latin typeface="Consolas" panose="020B0609020204030204" pitchFamily="49" charset="0"/>
                <a:cs typeface="Consolas" panose="020B0609020204030204" pitchFamily="49" charset="0"/>
              </a:rPr>
              <a:t>::</a:t>
            </a:r>
            <a:r>
              <a:rPr lang="en-US" sz="1400" dirty="0" err="1" smtClean="0">
                <a:latin typeface="Consolas" panose="020B0609020204030204" pitchFamily="49" charset="0"/>
                <a:cs typeface="Consolas" panose="020B0609020204030204" pitchFamily="49" charset="0"/>
              </a:rPr>
              <a:t>endl</a:t>
            </a:r>
            <a:r>
              <a:rPr lang="en-US" sz="1400" dirty="0" smtClean="0">
                <a:latin typeface="Consolas" panose="020B0609020204030204" pitchFamily="49" charset="0"/>
                <a:cs typeface="Consolas" panose="020B0609020204030204" pitchFamily="49" charset="0"/>
              </a:rPr>
              <a:t>;</a:t>
            </a:r>
          </a:p>
          <a:p>
            <a:pPr marL="800100" lvl="2" indent="0">
              <a:buNone/>
            </a:pPr>
            <a:endParaRPr lang="en-US" sz="1400" dirty="0">
              <a:latin typeface="Consolas" panose="020B0609020204030204" pitchFamily="49" charset="0"/>
              <a:cs typeface="Consolas" panose="020B0609020204030204" pitchFamily="49" charset="0"/>
            </a:endParaRPr>
          </a:p>
          <a:p>
            <a:pPr marL="800100" lvl="2" indent="0">
              <a:buNone/>
            </a:pPr>
            <a:r>
              <a:rPr lang="en-US" sz="1400" dirty="0" smtClean="0">
                <a:latin typeface="Consolas" panose="020B0609020204030204" pitchFamily="49" charset="0"/>
                <a:cs typeface="Consolas" panose="020B0609020204030204" pitchFamily="49" charset="0"/>
              </a:rPr>
              <a:t>    return 0;</a:t>
            </a:r>
          </a:p>
          <a:p>
            <a:pPr marL="800100" lvl="2" indent="0">
              <a:buNone/>
            </a:pPr>
            <a:r>
              <a:rPr lang="en-US" sz="1400" dirty="0">
                <a:latin typeface="Consolas" panose="020B0609020204030204" pitchFamily="49" charset="0"/>
                <a:cs typeface="Consolas" panose="020B0609020204030204" pitchFamily="49" charset="0"/>
              </a:rPr>
              <a:t>}</a:t>
            </a:r>
            <a:endParaRPr lang="en-CA" sz="1400" dirty="0" smtClean="0">
              <a:latin typeface="Consolas" panose="020B0609020204030204" pitchFamily="49" charset="0"/>
              <a:cs typeface="Consolas" panose="020B0609020204030204" pitchFamily="49" charset="0"/>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54150307"/>
      </p:ext>
    </p:extLst>
  </p:cSld>
  <p:clrMapOvr>
    <a:masterClrMapping/>
  </p:clrMapOvr>
  <mc:AlternateContent xmlns:mc="http://schemas.openxmlformats.org/markup-compatibility/2006">
    <mc:Choice xmlns:p14="http://schemas.microsoft.com/office/powerpoint/2010/main" Requires="p14">
      <p:transition spd="slow" p14:dur="2000" advTm="81701"/>
    </mc:Choice>
    <mc:Fallback>
      <p:transition spd="slow" advTm="81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11" end="1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12" end="1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How to design a while loop</a:t>
            </a:r>
            <a:endParaRPr lang="en-CA" dirty="0"/>
          </a:p>
        </p:txBody>
      </p:sp>
      <p:sp>
        <p:nvSpPr>
          <p:cNvPr id="3" name="Content Placeholder 2"/>
          <p:cNvSpPr>
            <a:spLocks noGrp="1"/>
          </p:cNvSpPr>
          <p:nvPr>
            <p:ph idx="1"/>
          </p:nvPr>
        </p:nvSpPr>
        <p:spPr/>
        <p:txBody>
          <a:bodyPr/>
          <a:lstStyle/>
          <a:p>
            <a:r>
              <a:rPr lang="en-CA" dirty="0" smtClean="0"/>
              <a:t>Suppose you are attempting to implement an algorithm where you repeated apply a number of steps</a:t>
            </a:r>
          </a:p>
          <a:p>
            <a:pPr lvl="1"/>
            <a:r>
              <a:rPr lang="en-CA" dirty="0" smtClean="0"/>
              <a:t>How do you make the transition from manual to programmatic?</a:t>
            </a:r>
          </a:p>
          <a:p>
            <a:pPr lvl="1"/>
            <a:endParaRPr lang="en-CA" dirty="0"/>
          </a:p>
          <a:p>
            <a:r>
              <a:rPr lang="en-CA" dirty="0" smtClean="0"/>
              <a:t>Recommendation:</a:t>
            </a:r>
          </a:p>
          <a:p>
            <a:pPr lvl="1"/>
            <a:r>
              <a:rPr lang="en-CA" dirty="0" smtClean="0"/>
              <a:t>Do the algorithm on paper—in full</a:t>
            </a:r>
          </a:p>
          <a:p>
            <a:pPr lvl="1"/>
            <a:r>
              <a:rPr lang="en-CA" dirty="0" smtClean="0"/>
              <a:t>Examine the steps you took, and determine:</a:t>
            </a:r>
          </a:p>
          <a:p>
            <a:pPr lvl="2"/>
            <a:r>
              <a:rPr lang="en-CA" dirty="0" smtClean="0"/>
              <a:t>What </a:t>
            </a:r>
            <a:r>
              <a:rPr lang="en-CA" dirty="0" smtClean="0"/>
              <a:t>steps were repeated</a:t>
            </a:r>
            <a:r>
              <a:rPr lang="en-CA" dirty="0" smtClean="0"/>
              <a:t>?</a:t>
            </a:r>
            <a:endParaRPr lang="en-CA" dirty="0" smtClean="0"/>
          </a:p>
          <a:p>
            <a:pPr lvl="2"/>
            <a:r>
              <a:rPr lang="en-CA" dirty="0" smtClean="0"/>
              <a:t>What condition caused you to stop repeating the steps</a:t>
            </a:r>
            <a:r>
              <a:rPr lang="en-CA" dirty="0" smtClean="0"/>
              <a:t>?</a:t>
            </a:r>
          </a:p>
          <a:p>
            <a:pPr lvl="2"/>
            <a:r>
              <a:rPr lang="en-US" dirty="0" smtClean="0"/>
              <a:t>What local variables could you use?</a:t>
            </a:r>
            <a:endParaRPr lang="en-CA" dirty="0"/>
          </a:p>
          <a:p>
            <a:pPr lvl="1"/>
            <a:endParaRPr lang="en-CA" dirty="0" smtClean="0"/>
          </a:p>
          <a:p>
            <a:pPr lvl="1"/>
            <a:endParaRPr lang="en-CA"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284957547"/>
      </p:ext>
    </p:extLst>
  </p:cSld>
  <p:clrMapOvr>
    <a:masterClrMapping/>
  </p:clrMapOvr>
  <mc:AlternateContent xmlns:mc="http://schemas.openxmlformats.org/markup-compatibility/2006">
    <mc:Choice xmlns:p14="http://schemas.microsoft.com/office/powerpoint/2010/main" Requires="p14">
      <p:transition spd="slow" p14:dur="2000" advTm="50180"/>
    </mc:Choice>
    <mc:Fallback>
      <p:transition spd="slow" advTm="50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CA" dirty="0" smtClean="0"/>
              <a:t>From secondary school, you saw that the algorithm for calculating the greatest common denominator (gcd)</a:t>
            </a:r>
          </a:p>
          <a:p>
            <a:pPr lvl="1"/>
            <a:r>
              <a:rPr lang="en-CA" dirty="0" smtClean="0"/>
              <a:t>You are asked to find the gcd of </a:t>
            </a:r>
            <a:r>
              <a:rPr lang="en-CA" dirty="0" smtClean="0">
                <a:latin typeface="Times New Roman" panose="02020603050405020304" pitchFamily="18" charset="0"/>
                <a:cs typeface="Times New Roman" panose="02020603050405020304" pitchFamily="18" charset="0"/>
              </a:rPr>
              <a:t>8008</a:t>
            </a:r>
            <a:r>
              <a:rPr lang="en-CA" dirty="0" smtClean="0"/>
              <a:t> and </a:t>
            </a:r>
            <a:r>
              <a:rPr lang="en-CA" dirty="0" smtClean="0">
                <a:latin typeface="Times New Roman" panose="02020603050405020304" pitchFamily="18" charset="0"/>
                <a:cs typeface="Times New Roman" panose="02020603050405020304" pitchFamily="18" charset="0"/>
              </a:rPr>
              <a:t>8085</a:t>
            </a:r>
          </a:p>
          <a:p>
            <a:pPr lvl="1"/>
            <a:r>
              <a:rPr lang="en-CA" dirty="0" smtClean="0"/>
              <a:t>You first note that </a:t>
            </a:r>
            <a:r>
              <a:rPr lang="en-CA" dirty="0" smtClean="0">
                <a:latin typeface="Times New Roman" panose="02020603050405020304" pitchFamily="18" charset="0"/>
                <a:cs typeface="Times New Roman" panose="02020603050405020304" pitchFamily="18" charset="0"/>
              </a:rPr>
              <a:t>8085 &gt; 8008</a:t>
            </a:r>
          </a:p>
          <a:p>
            <a:pPr lvl="1"/>
            <a:r>
              <a:rPr lang="en-CA" dirty="0" smtClean="0">
                <a:cs typeface="Times New Roman" panose="02020603050405020304" pitchFamily="18" charset="0"/>
              </a:rPr>
              <a:t>Next, y</a:t>
            </a:r>
            <a:r>
              <a:rPr lang="en-CA" dirty="0" smtClean="0"/>
              <a:t>ou find that </a:t>
            </a:r>
            <a:r>
              <a:rPr lang="en-CA" dirty="0">
                <a:latin typeface="Times New Roman" panose="02020603050405020304" pitchFamily="18" charset="0"/>
                <a:cs typeface="Times New Roman" panose="02020603050405020304" pitchFamily="18" charset="0"/>
              </a:rPr>
              <a:t>8085 </a:t>
            </a:r>
            <a:r>
              <a:rPr lang="en-CA" dirty="0" smtClean="0">
                <a:latin typeface="Times New Roman" panose="02020603050405020304" pitchFamily="18" charset="0"/>
                <a:cs typeface="Times New Roman" panose="02020603050405020304" pitchFamily="18" charset="0"/>
              </a:rPr>
              <a:t>÷ 8008</a:t>
            </a:r>
            <a:r>
              <a:rPr lang="en-CA" dirty="0" smtClean="0"/>
              <a:t> equals </a:t>
            </a:r>
            <a:r>
              <a:rPr lang="en-CA" dirty="0" smtClean="0">
                <a:latin typeface="Times New Roman" panose="02020603050405020304" pitchFamily="18" charset="0"/>
                <a:cs typeface="Times New Roman" panose="02020603050405020304" pitchFamily="18" charset="0"/>
              </a:rPr>
              <a:t>1</a:t>
            </a:r>
            <a:r>
              <a:rPr lang="en-CA" dirty="0" smtClean="0"/>
              <a:t> with a remainder of </a:t>
            </a:r>
            <a:r>
              <a:rPr lang="en-CA" dirty="0" smtClean="0">
                <a:latin typeface="Times New Roman" panose="02020603050405020304" pitchFamily="18" charset="0"/>
                <a:cs typeface="Times New Roman" panose="02020603050405020304" pitchFamily="18" charset="0"/>
              </a:rPr>
              <a:t>77</a:t>
            </a:r>
            <a:endParaRPr lang="en-CA" dirty="0" smtClean="0"/>
          </a:p>
          <a:p>
            <a:pPr lvl="1"/>
            <a:r>
              <a:rPr lang="en-CA" dirty="0" smtClean="0"/>
              <a:t>Next, you find that </a:t>
            </a:r>
            <a:r>
              <a:rPr lang="en-CA" dirty="0" smtClean="0">
                <a:latin typeface="Times New Roman" panose="02020603050405020304" pitchFamily="18" charset="0"/>
                <a:cs typeface="Times New Roman" panose="02020603050405020304" pitchFamily="18" charset="0"/>
              </a:rPr>
              <a:t>8008 ÷ 77</a:t>
            </a:r>
            <a:r>
              <a:rPr lang="en-CA" dirty="0"/>
              <a:t> </a:t>
            </a:r>
            <a:r>
              <a:rPr lang="en-CA" dirty="0" smtClean="0"/>
              <a:t>equals </a:t>
            </a:r>
            <a:r>
              <a:rPr lang="en-CA" dirty="0" smtClean="0">
                <a:latin typeface="Times New Roman" panose="02020603050405020304" pitchFamily="18" charset="0"/>
                <a:cs typeface="Times New Roman" panose="02020603050405020304" pitchFamily="18" charset="0"/>
              </a:rPr>
              <a:t>104</a:t>
            </a:r>
            <a:r>
              <a:rPr lang="en-CA" dirty="0" smtClean="0"/>
              <a:t> with a remainder of </a:t>
            </a:r>
            <a:r>
              <a:rPr lang="en-CA" dirty="0" smtClean="0">
                <a:latin typeface="Times New Roman" panose="02020603050405020304" pitchFamily="18" charset="0"/>
                <a:cs typeface="Times New Roman" panose="02020603050405020304" pitchFamily="18" charset="0"/>
              </a:rPr>
              <a:t>0</a:t>
            </a:r>
          </a:p>
          <a:p>
            <a:pPr lvl="1"/>
            <a:r>
              <a:rPr lang="en-CA" dirty="0" smtClean="0"/>
              <a:t>From this, you are told that the gcd is </a:t>
            </a:r>
            <a:r>
              <a:rPr lang="en-CA" dirty="0" smtClean="0">
                <a:latin typeface="Times New Roman" panose="02020603050405020304" pitchFamily="18" charset="0"/>
                <a:cs typeface="Times New Roman" panose="02020603050405020304" pitchFamily="18" charset="0"/>
              </a:rPr>
              <a:t>77</a:t>
            </a:r>
          </a:p>
          <a:p>
            <a:pPr lvl="1"/>
            <a:endParaRPr lang="en-CA" dirty="0" smtClean="0">
              <a:latin typeface="Times New Roman" panose="02020603050405020304" pitchFamily="18" charset="0"/>
              <a:cs typeface="Times New Roman" panose="02020603050405020304" pitchFamily="18" charset="0"/>
            </a:endParaRPr>
          </a:p>
          <a:p>
            <a:pPr lvl="1"/>
            <a:endParaRPr lang="en-CA" i="1" dirty="0">
              <a:latin typeface="Times New Roman" panose="02020603050405020304" pitchFamily="18" charset="0"/>
              <a:cs typeface="Times New Roman" panose="02020603050405020304" pitchFamily="18" charset="0"/>
            </a:endParaRPr>
          </a:p>
        </p:txBody>
      </p:sp>
      <p:sp>
        <p:nvSpPr>
          <p:cNvPr id="2" name="Title 1"/>
          <p:cNvSpPr>
            <a:spLocks noGrp="1"/>
          </p:cNvSpPr>
          <p:nvPr>
            <p:ph type="title"/>
          </p:nvPr>
        </p:nvSpPr>
        <p:spPr/>
        <p:txBody>
          <a:bodyPr/>
          <a:lstStyle/>
          <a:p>
            <a:r>
              <a:rPr lang="en-CA" dirty="0" smtClean="0"/>
              <a:t>The greatest-common divisor</a:t>
            </a:r>
            <a:endParaRPr lang="en-CA"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385807464"/>
      </p:ext>
    </p:extLst>
  </p:cSld>
  <p:clrMapOvr>
    <a:masterClrMapping/>
  </p:clrMapOvr>
  <mc:AlternateContent xmlns:mc="http://schemas.openxmlformats.org/markup-compatibility/2006">
    <mc:Choice xmlns:p14="http://schemas.microsoft.com/office/powerpoint/2010/main" Requires="p14">
      <p:transition spd="slow" p14:dur="2000" advTm="60567"/>
    </mc:Choice>
    <mc:Fallback>
      <p:transition spd="slow" advTm="60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686800" cy="4525963"/>
          </a:xfrm>
        </p:spPr>
        <p:txBody>
          <a:bodyPr/>
          <a:lstStyle/>
          <a:p>
            <a:r>
              <a:rPr lang="en-CA" dirty="0" smtClean="0"/>
              <a:t>Let’s try again:</a:t>
            </a:r>
          </a:p>
          <a:p>
            <a:pPr lvl="1"/>
            <a:r>
              <a:rPr lang="en-CA" dirty="0" smtClean="0"/>
              <a:t>You are asked to find the gcd of </a:t>
            </a:r>
            <a:r>
              <a:rPr lang="en-CA" dirty="0" smtClean="0">
                <a:latin typeface="Times New Roman" panose="02020603050405020304" pitchFamily="18" charset="0"/>
                <a:cs typeface="Times New Roman" panose="02020603050405020304" pitchFamily="18" charset="0"/>
              </a:rPr>
              <a:t>1583890 </a:t>
            </a:r>
            <a:r>
              <a:rPr lang="en-CA" dirty="0" smtClean="0"/>
              <a:t>and </a:t>
            </a:r>
            <a:r>
              <a:rPr lang="en-CA" dirty="0" smtClean="0">
                <a:latin typeface="Times New Roman" panose="02020603050405020304" pitchFamily="18" charset="0"/>
                <a:cs typeface="Times New Roman" panose="02020603050405020304" pitchFamily="18" charset="0"/>
              </a:rPr>
              <a:t>85800</a:t>
            </a:r>
          </a:p>
          <a:p>
            <a:pPr lvl="1"/>
            <a:r>
              <a:rPr lang="en-CA" dirty="0" smtClean="0"/>
              <a:t>You first note that </a:t>
            </a:r>
            <a:r>
              <a:rPr lang="en-CA" dirty="0" smtClean="0">
                <a:latin typeface="Times New Roman" panose="02020603050405020304" pitchFamily="18" charset="0"/>
                <a:cs typeface="Times New Roman" panose="02020603050405020304" pitchFamily="18" charset="0"/>
              </a:rPr>
              <a:t>1583890 &gt; 85800</a:t>
            </a:r>
          </a:p>
          <a:p>
            <a:pPr lvl="1"/>
            <a:r>
              <a:rPr lang="en-CA" dirty="0" smtClean="0">
                <a:cs typeface="Times New Roman" panose="02020603050405020304" pitchFamily="18" charset="0"/>
              </a:rPr>
              <a:t>Next, y</a:t>
            </a:r>
            <a:r>
              <a:rPr lang="en-CA" dirty="0" smtClean="0"/>
              <a:t>ou find that </a:t>
            </a:r>
            <a:r>
              <a:rPr lang="en-CA" dirty="0">
                <a:latin typeface="Times New Roman" panose="02020603050405020304" pitchFamily="18" charset="0"/>
                <a:cs typeface="Times New Roman" panose="02020603050405020304" pitchFamily="18" charset="0"/>
              </a:rPr>
              <a:t>1583890 </a:t>
            </a:r>
            <a:r>
              <a:rPr lang="en-CA" dirty="0" smtClean="0">
                <a:latin typeface="Times New Roman" panose="02020603050405020304" pitchFamily="18" charset="0"/>
                <a:cs typeface="Times New Roman" panose="02020603050405020304" pitchFamily="18" charset="0"/>
              </a:rPr>
              <a:t>÷ 85800</a:t>
            </a:r>
            <a:r>
              <a:rPr lang="en-CA" dirty="0" smtClean="0"/>
              <a:t> </a:t>
            </a:r>
            <a:r>
              <a:rPr lang="en-CA" dirty="0" smtClean="0"/>
              <a:t>has a </a:t>
            </a:r>
            <a:r>
              <a:rPr lang="en-CA" dirty="0" smtClean="0"/>
              <a:t>remainder of </a:t>
            </a:r>
            <a:r>
              <a:rPr lang="en-CA" dirty="0" smtClean="0">
                <a:latin typeface="Times New Roman" panose="02020603050405020304" pitchFamily="18" charset="0"/>
                <a:cs typeface="Times New Roman" panose="02020603050405020304" pitchFamily="18" charset="0"/>
              </a:rPr>
              <a:t>39490</a:t>
            </a:r>
            <a:endParaRPr lang="en-CA" dirty="0" smtClean="0"/>
          </a:p>
          <a:p>
            <a:pPr lvl="1"/>
            <a:r>
              <a:rPr lang="en-CA" dirty="0" smtClean="0"/>
              <a:t>Next, you find that </a:t>
            </a:r>
            <a:r>
              <a:rPr lang="en-CA" dirty="0" smtClean="0">
                <a:latin typeface="Times New Roman" panose="02020603050405020304" pitchFamily="18" charset="0"/>
                <a:cs typeface="Times New Roman" panose="02020603050405020304" pitchFamily="18" charset="0"/>
              </a:rPr>
              <a:t>85800 ÷ 39490</a:t>
            </a:r>
            <a:r>
              <a:rPr lang="en-CA" dirty="0" smtClean="0"/>
              <a:t> </a:t>
            </a:r>
            <a:r>
              <a:rPr lang="en-CA" dirty="0" smtClean="0"/>
              <a:t>has </a:t>
            </a:r>
            <a:r>
              <a:rPr lang="en-CA" dirty="0" smtClean="0"/>
              <a:t>a </a:t>
            </a:r>
            <a:r>
              <a:rPr lang="en-CA" dirty="0" smtClean="0"/>
              <a:t>remainder of </a:t>
            </a:r>
            <a:r>
              <a:rPr lang="en-CA" dirty="0" smtClean="0">
                <a:latin typeface="Times New Roman" panose="02020603050405020304" pitchFamily="18" charset="0"/>
                <a:cs typeface="Times New Roman" panose="02020603050405020304" pitchFamily="18" charset="0"/>
              </a:rPr>
              <a:t>6820</a:t>
            </a:r>
          </a:p>
          <a:p>
            <a:pPr lvl="1"/>
            <a:r>
              <a:rPr lang="en-CA" dirty="0"/>
              <a:t>Next, you find that </a:t>
            </a:r>
            <a:r>
              <a:rPr lang="en-CA" dirty="0" smtClean="0">
                <a:latin typeface="Times New Roman" panose="02020603050405020304" pitchFamily="18" charset="0"/>
                <a:cs typeface="Times New Roman" panose="02020603050405020304" pitchFamily="18" charset="0"/>
              </a:rPr>
              <a:t>39490 </a:t>
            </a:r>
            <a:r>
              <a:rPr lang="en-CA" dirty="0">
                <a:latin typeface="Times New Roman" panose="02020603050405020304" pitchFamily="18" charset="0"/>
                <a:cs typeface="Times New Roman" panose="02020603050405020304" pitchFamily="18" charset="0"/>
              </a:rPr>
              <a:t>÷ </a:t>
            </a:r>
            <a:r>
              <a:rPr lang="en-CA" dirty="0" smtClean="0">
                <a:latin typeface="Times New Roman" panose="02020603050405020304" pitchFamily="18" charset="0"/>
                <a:cs typeface="Times New Roman" panose="02020603050405020304" pitchFamily="18" charset="0"/>
              </a:rPr>
              <a:t>6820</a:t>
            </a:r>
            <a:r>
              <a:rPr lang="en-CA" dirty="0" smtClean="0"/>
              <a:t> </a:t>
            </a:r>
            <a:r>
              <a:rPr lang="en-CA" dirty="0" smtClean="0"/>
              <a:t>has </a:t>
            </a:r>
            <a:r>
              <a:rPr lang="en-CA" dirty="0"/>
              <a:t>a remainder of </a:t>
            </a:r>
            <a:r>
              <a:rPr lang="en-CA" dirty="0" smtClean="0">
                <a:latin typeface="Times New Roman" panose="02020603050405020304" pitchFamily="18" charset="0"/>
                <a:cs typeface="Times New Roman" panose="02020603050405020304" pitchFamily="18" charset="0"/>
              </a:rPr>
              <a:t>5390</a:t>
            </a:r>
            <a:endParaRPr lang="en-CA" dirty="0">
              <a:latin typeface="Times New Roman" panose="02020603050405020304" pitchFamily="18" charset="0"/>
              <a:cs typeface="Times New Roman" panose="02020603050405020304" pitchFamily="18" charset="0"/>
            </a:endParaRPr>
          </a:p>
          <a:p>
            <a:pPr lvl="1"/>
            <a:r>
              <a:rPr lang="en-CA" dirty="0"/>
              <a:t>Next, you find that </a:t>
            </a:r>
            <a:r>
              <a:rPr lang="en-CA" dirty="0" smtClean="0">
                <a:latin typeface="Times New Roman" panose="02020603050405020304" pitchFamily="18" charset="0"/>
                <a:cs typeface="Times New Roman" panose="02020603050405020304" pitchFamily="18" charset="0"/>
              </a:rPr>
              <a:t>6820 </a:t>
            </a:r>
            <a:r>
              <a:rPr lang="en-CA" dirty="0">
                <a:latin typeface="Times New Roman" panose="02020603050405020304" pitchFamily="18" charset="0"/>
                <a:cs typeface="Times New Roman" panose="02020603050405020304" pitchFamily="18" charset="0"/>
              </a:rPr>
              <a:t>÷ </a:t>
            </a:r>
            <a:r>
              <a:rPr lang="en-CA" dirty="0" smtClean="0">
                <a:latin typeface="Times New Roman" panose="02020603050405020304" pitchFamily="18" charset="0"/>
                <a:cs typeface="Times New Roman" panose="02020603050405020304" pitchFamily="18" charset="0"/>
              </a:rPr>
              <a:t>5390</a:t>
            </a:r>
            <a:r>
              <a:rPr lang="en-CA" dirty="0" smtClean="0"/>
              <a:t> </a:t>
            </a:r>
            <a:r>
              <a:rPr lang="en-CA" dirty="0" smtClean="0"/>
              <a:t>has </a:t>
            </a:r>
            <a:r>
              <a:rPr lang="en-CA" dirty="0"/>
              <a:t>a remainder of </a:t>
            </a:r>
            <a:r>
              <a:rPr lang="en-CA" dirty="0" smtClean="0">
                <a:latin typeface="Times New Roman" panose="02020603050405020304" pitchFamily="18" charset="0"/>
                <a:cs typeface="Times New Roman" panose="02020603050405020304" pitchFamily="18" charset="0"/>
              </a:rPr>
              <a:t>1430</a:t>
            </a:r>
            <a:endParaRPr lang="en-CA" dirty="0">
              <a:latin typeface="Times New Roman" panose="02020603050405020304" pitchFamily="18" charset="0"/>
              <a:cs typeface="Times New Roman" panose="02020603050405020304" pitchFamily="18" charset="0"/>
            </a:endParaRPr>
          </a:p>
          <a:p>
            <a:pPr lvl="1"/>
            <a:r>
              <a:rPr lang="en-CA" dirty="0"/>
              <a:t>Next, you find that </a:t>
            </a:r>
            <a:r>
              <a:rPr lang="en-CA" dirty="0" smtClean="0">
                <a:latin typeface="Times New Roman" panose="02020603050405020304" pitchFamily="18" charset="0"/>
                <a:cs typeface="Times New Roman" panose="02020603050405020304" pitchFamily="18" charset="0"/>
              </a:rPr>
              <a:t>5390 </a:t>
            </a:r>
            <a:r>
              <a:rPr lang="en-CA" dirty="0">
                <a:latin typeface="Times New Roman" panose="02020603050405020304" pitchFamily="18" charset="0"/>
                <a:cs typeface="Times New Roman" panose="02020603050405020304" pitchFamily="18" charset="0"/>
              </a:rPr>
              <a:t>÷ </a:t>
            </a:r>
            <a:r>
              <a:rPr lang="en-CA" dirty="0" smtClean="0">
                <a:latin typeface="Times New Roman" panose="02020603050405020304" pitchFamily="18" charset="0"/>
                <a:cs typeface="Times New Roman" panose="02020603050405020304" pitchFamily="18" charset="0"/>
              </a:rPr>
              <a:t>1430</a:t>
            </a:r>
            <a:r>
              <a:rPr lang="en-CA" dirty="0" smtClean="0"/>
              <a:t> </a:t>
            </a:r>
            <a:r>
              <a:rPr lang="en-CA" dirty="0" smtClean="0"/>
              <a:t>has </a:t>
            </a:r>
            <a:r>
              <a:rPr lang="en-CA" dirty="0"/>
              <a:t>a remainder of </a:t>
            </a:r>
            <a:r>
              <a:rPr lang="en-CA" dirty="0" smtClean="0">
                <a:latin typeface="Times New Roman" panose="02020603050405020304" pitchFamily="18" charset="0"/>
                <a:cs typeface="Times New Roman" panose="02020603050405020304" pitchFamily="18" charset="0"/>
              </a:rPr>
              <a:t>1100</a:t>
            </a:r>
            <a:endParaRPr lang="en-CA" dirty="0">
              <a:latin typeface="Times New Roman" panose="02020603050405020304" pitchFamily="18" charset="0"/>
              <a:cs typeface="Times New Roman" panose="02020603050405020304" pitchFamily="18" charset="0"/>
            </a:endParaRPr>
          </a:p>
          <a:p>
            <a:pPr lvl="1"/>
            <a:r>
              <a:rPr lang="en-CA" dirty="0"/>
              <a:t>Next, you find that </a:t>
            </a:r>
            <a:r>
              <a:rPr lang="en-CA" dirty="0" smtClean="0">
                <a:latin typeface="Times New Roman" panose="02020603050405020304" pitchFamily="18" charset="0"/>
                <a:cs typeface="Times New Roman" panose="02020603050405020304" pitchFamily="18" charset="0"/>
              </a:rPr>
              <a:t>1430 </a:t>
            </a:r>
            <a:r>
              <a:rPr lang="en-CA" dirty="0">
                <a:latin typeface="Times New Roman" panose="02020603050405020304" pitchFamily="18" charset="0"/>
                <a:cs typeface="Times New Roman" panose="02020603050405020304" pitchFamily="18" charset="0"/>
              </a:rPr>
              <a:t>÷ </a:t>
            </a:r>
            <a:r>
              <a:rPr lang="en-CA" dirty="0" smtClean="0">
                <a:latin typeface="Times New Roman" panose="02020603050405020304" pitchFamily="18" charset="0"/>
                <a:cs typeface="Times New Roman" panose="02020603050405020304" pitchFamily="18" charset="0"/>
              </a:rPr>
              <a:t>1100</a:t>
            </a:r>
            <a:r>
              <a:rPr lang="en-CA" dirty="0" smtClean="0"/>
              <a:t> </a:t>
            </a:r>
            <a:r>
              <a:rPr lang="en-CA" dirty="0" smtClean="0"/>
              <a:t>has </a:t>
            </a:r>
            <a:r>
              <a:rPr lang="en-CA" dirty="0"/>
              <a:t>a remainder of </a:t>
            </a:r>
            <a:r>
              <a:rPr lang="en-CA" dirty="0" smtClean="0">
                <a:latin typeface="Times New Roman" panose="02020603050405020304" pitchFamily="18" charset="0"/>
                <a:cs typeface="Times New Roman" panose="02020603050405020304" pitchFamily="18" charset="0"/>
              </a:rPr>
              <a:t>330</a:t>
            </a:r>
            <a:endParaRPr lang="en-CA" dirty="0">
              <a:latin typeface="Times New Roman" panose="02020603050405020304" pitchFamily="18" charset="0"/>
              <a:cs typeface="Times New Roman" panose="02020603050405020304" pitchFamily="18" charset="0"/>
            </a:endParaRPr>
          </a:p>
          <a:p>
            <a:pPr lvl="1"/>
            <a:r>
              <a:rPr lang="en-CA" dirty="0"/>
              <a:t>Next, you find that </a:t>
            </a:r>
            <a:r>
              <a:rPr lang="en-CA" dirty="0" smtClean="0">
                <a:latin typeface="Times New Roman" panose="02020603050405020304" pitchFamily="18" charset="0"/>
                <a:cs typeface="Times New Roman" panose="02020603050405020304" pitchFamily="18" charset="0"/>
              </a:rPr>
              <a:t>1100 </a:t>
            </a:r>
            <a:r>
              <a:rPr lang="en-CA" dirty="0">
                <a:latin typeface="Times New Roman" panose="02020603050405020304" pitchFamily="18" charset="0"/>
                <a:cs typeface="Times New Roman" panose="02020603050405020304" pitchFamily="18" charset="0"/>
              </a:rPr>
              <a:t>÷ </a:t>
            </a:r>
            <a:r>
              <a:rPr lang="en-CA" dirty="0" smtClean="0">
                <a:latin typeface="Times New Roman" panose="02020603050405020304" pitchFamily="18" charset="0"/>
                <a:cs typeface="Times New Roman" panose="02020603050405020304" pitchFamily="18" charset="0"/>
              </a:rPr>
              <a:t>330</a:t>
            </a:r>
            <a:r>
              <a:rPr lang="en-CA" dirty="0" smtClean="0"/>
              <a:t> </a:t>
            </a:r>
            <a:r>
              <a:rPr lang="en-CA" dirty="0" smtClean="0"/>
              <a:t>has a </a:t>
            </a:r>
            <a:r>
              <a:rPr lang="en-CA" dirty="0"/>
              <a:t>remainder of </a:t>
            </a:r>
            <a:r>
              <a:rPr lang="en-CA" dirty="0" smtClean="0">
                <a:latin typeface="Times New Roman" panose="02020603050405020304" pitchFamily="18" charset="0"/>
                <a:cs typeface="Times New Roman" panose="02020603050405020304" pitchFamily="18" charset="0"/>
              </a:rPr>
              <a:t>110</a:t>
            </a:r>
            <a:endParaRPr lang="en-CA" dirty="0">
              <a:latin typeface="Times New Roman" panose="02020603050405020304" pitchFamily="18" charset="0"/>
              <a:cs typeface="Times New Roman" panose="02020603050405020304" pitchFamily="18" charset="0"/>
            </a:endParaRPr>
          </a:p>
          <a:p>
            <a:pPr lvl="1"/>
            <a:r>
              <a:rPr lang="en-CA" dirty="0"/>
              <a:t>Next, you find that </a:t>
            </a:r>
            <a:r>
              <a:rPr lang="en-CA" dirty="0" smtClean="0">
                <a:latin typeface="Times New Roman" panose="02020603050405020304" pitchFamily="18" charset="0"/>
                <a:cs typeface="Times New Roman" panose="02020603050405020304" pitchFamily="18" charset="0"/>
              </a:rPr>
              <a:t>330 </a:t>
            </a:r>
            <a:r>
              <a:rPr lang="en-CA" dirty="0">
                <a:latin typeface="Times New Roman" panose="02020603050405020304" pitchFamily="18" charset="0"/>
                <a:cs typeface="Times New Roman" panose="02020603050405020304" pitchFamily="18" charset="0"/>
              </a:rPr>
              <a:t>÷ </a:t>
            </a:r>
            <a:r>
              <a:rPr lang="en-CA" dirty="0" smtClean="0">
                <a:latin typeface="Times New Roman" panose="02020603050405020304" pitchFamily="18" charset="0"/>
                <a:cs typeface="Times New Roman" panose="02020603050405020304" pitchFamily="18" charset="0"/>
              </a:rPr>
              <a:t>110</a:t>
            </a:r>
            <a:r>
              <a:rPr lang="en-CA" dirty="0" smtClean="0"/>
              <a:t> </a:t>
            </a:r>
            <a:r>
              <a:rPr lang="en-CA" dirty="0" smtClean="0"/>
              <a:t>has </a:t>
            </a:r>
            <a:r>
              <a:rPr lang="en-CA" dirty="0"/>
              <a:t>a remainder of </a:t>
            </a:r>
            <a:r>
              <a:rPr lang="en-CA" dirty="0" smtClean="0">
                <a:latin typeface="Times New Roman" panose="02020603050405020304" pitchFamily="18" charset="0"/>
                <a:cs typeface="Times New Roman" panose="02020603050405020304" pitchFamily="18" charset="0"/>
              </a:rPr>
              <a:t>0</a:t>
            </a:r>
            <a:endParaRPr lang="en-CA" dirty="0">
              <a:latin typeface="Times New Roman" panose="02020603050405020304" pitchFamily="18" charset="0"/>
              <a:cs typeface="Times New Roman" panose="02020603050405020304" pitchFamily="18" charset="0"/>
            </a:endParaRPr>
          </a:p>
          <a:p>
            <a:pPr lvl="1"/>
            <a:r>
              <a:rPr lang="en-CA" dirty="0" smtClean="0"/>
              <a:t>From this, you are told that the gcd is </a:t>
            </a:r>
            <a:r>
              <a:rPr lang="en-CA" dirty="0" smtClean="0">
                <a:latin typeface="Times New Roman" panose="02020603050405020304" pitchFamily="18" charset="0"/>
                <a:cs typeface="Times New Roman" panose="02020603050405020304" pitchFamily="18" charset="0"/>
              </a:rPr>
              <a:t>110</a:t>
            </a:r>
            <a:endParaRPr lang="en-CA" i="1" dirty="0">
              <a:latin typeface="Times New Roman" panose="02020603050405020304" pitchFamily="18" charset="0"/>
              <a:cs typeface="Times New Roman" panose="02020603050405020304" pitchFamily="18" charset="0"/>
            </a:endParaRPr>
          </a:p>
        </p:txBody>
      </p:sp>
      <p:sp>
        <p:nvSpPr>
          <p:cNvPr id="2" name="Title 1"/>
          <p:cNvSpPr>
            <a:spLocks noGrp="1"/>
          </p:cNvSpPr>
          <p:nvPr>
            <p:ph type="title"/>
          </p:nvPr>
        </p:nvSpPr>
        <p:spPr/>
        <p:txBody>
          <a:bodyPr/>
          <a:lstStyle/>
          <a:p>
            <a:r>
              <a:rPr lang="en-CA" dirty="0" smtClean="0"/>
              <a:t>The greatest-common divisor</a:t>
            </a:r>
            <a:endParaRPr lang="en-CA" dirty="0"/>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03929021"/>
      </p:ext>
    </p:extLst>
  </p:cSld>
  <p:clrMapOvr>
    <a:masterClrMapping/>
  </p:clrMapOvr>
  <mc:AlternateContent xmlns:mc="http://schemas.openxmlformats.org/markup-compatibility/2006">
    <mc:Choice xmlns:p14="http://schemas.microsoft.com/office/powerpoint/2010/main" Requires="p14">
      <p:transition spd="slow" p14:dur="2000" advTm="139512"/>
    </mc:Choice>
    <mc:Fallback>
      <p:transition spd="slow" advTm="139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greatest-common divisor</a:t>
            </a:r>
            <a:endParaRPr lang="en-CA" dirty="0"/>
          </a:p>
        </p:txBody>
      </p:sp>
      <p:graphicFrame>
        <p:nvGraphicFramePr>
          <p:cNvPr id="4" name="Table 3"/>
          <p:cNvGraphicFramePr>
            <a:graphicFrameLocks noGrp="1"/>
          </p:cNvGraphicFramePr>
          <p:nvPr>
            <p:extLst>
              <p:ext uri="{D42A27DB-BD31-4B8C-83A1-F6EECF244321}">
                <p14:modId xmlns:p14="http://schemas.microsoft.com/office/powerpoint/2010/main" val="2829983243"/>
              </p:ext>
            </p:extLst>
          </p:nvPr>
        </p:nvGraphicFramePr>
        <p:xfrm>
          <a:off x="1403648" y="1446684"/>
          <a:ext cx="6096000" cy="396240"/>
        </p:xfrm>
        <a:graphic>
          <a:graphicData uri="http://schemas.openxmlformats.org/drawingml/2006/table">
            <a:tbl>
              <a:tblPr firstRow="1" bandRow="1">
                <a:tableStyleId>{2D5ABB26-0587-4C30-8999-92F81FD0307C}</a:tableStyleId>
              </a:tblPr>
              <a:tblGrid>
                <a:gridCol w="2032000"/>
                <a:gridCol w="2032000"/>
                <a:gridCol w="2032000"/>
              </a:tblGrid>
              <a:tr h="370840">
                <a:tc>
                  <a:txBody>
                    <a:bodyPr/>
                    <a:lstStyle/>
                    <a:p>
                      <a:pPr algn="ctr"/>
                      <a:r>
                        <a:rPr lang="en-CA" sz="2000" dirty="0" smtClean="0">
                          <a:latin typeface="Times New Roman" panose="02020603050405020304" pitchFamily="18" charset="0"/>
                          <a:cs typeface="Times New Roman" panose="02020603050405020304" pitchFamily="18" charset="0"/>
                        </a:rPr>
                        <a:t>1583890 </a:t>
                      </a:r>
                      <a:endParaRPr lang="en-CA"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CA" sz="2000" dirty="0" smtClean="0">
                          <a:latin typeface="Times New Roman" panose="02020603050405020304" pitchFamily="18" charset="0"/>
                          <a:cs typeface="Times New Roman" panose="02020603050405020304" pitchFamily="18" charset="0"/>
                        </a:rPr>
                        <a:t>85800</a:t>
                      </a:r>
                      <a:endParaRPr lang="en-CA"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CA"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4005175103"/>
              </p:ext>
            </p:extLst>
          </p:nvPr>
        </p:nvGraphicFramePr>
        <p:xfrm>
          <a:off x="5470004" y="1450876"/>
          <a:ext cx="2032000" cy="396240"/>
        </p:xfrm>
        <a:graphic>
          <a:graphicData uri="http://schemas.openxmlformats.org/drawingml/2006/table">
            <a:tbl>
              <a:tblPr firstRow="1" bandRow="1">
                <a:tableStyleId>{2D5ABB26-0587-4C30-8999-92F81FD0307C}</a:tableStyleId>
              </a:tblPr>
              <a:tblGrid>
                <a:gridCol w="2032000"/>
              </a:tblGrid>
              <a:tr h="370840">
                <a:tc>
                  <a:txBody>
                    <a:bodyPr/>
                    <a:lstStyle/>
                    <a:p>
                      <a:pPr algn="ctr"/>
                      <a:r>
                        <a:rPr lang="en-CA" sz="2000" dirty="0" smtClean="0">
                          <a:latin typeface="Times New Roman" panose="02020603050405020304" pitchFamily="18" charset="0"/>
                          <a:cs typeface="Times New Roman" panose="02020603050405020304" pitchFamily="18" charset="0"/>
                        </a:rPr>
                        <a:t>39490</a:t>
                      </a:r>
                      <a:endParaRPr lang="en-CA" sz="2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858364883"/>
              </p:ext>
            </p:extLst>
          </p:nvPr>
        </p:nvGraphicFramePr>
        <p:xfrm>
          <a:off x="1399456" y="1842532"/>
          <a:ext cx="6096000" cy="396240"/>
        </p:xfrm>
        <a:graphic>
          <a:graphicData uri="http://schemas.openxmlformats.org/drawingml/2006/table">
            <a:tbl>
              <a:tblPr firstRow="1" bandRow="1">
                <a:tableStyleId>{2D5ABB26-0587-4C30-8999-92F81FD0307C}</a:tableStyleId>
              </a:tblPr>
              <a:tblGrid>
                <a:gridCol w="2032000"/>
                <a:gridCol w="2032000"/>
                <a:gridCol w="2032000"/>
              </a:tblGrid>
              <a:tr h="370840">
                <a:tc>
                  <a:txBody>
                    <a:bodyPr/>
                    <a:lstStyle/>
                    <a:p>
                      <a:pPr algn="ctr"/>
                      <a:r>
                        <a:rPr lang="en-CA" sz="2000" dirty="0" smtClean="0">
                          <a:latin typeface="Times New Roman" panose="02020603050405020304" pitchFamily="18" charset="0"/>
                          <a:cs typeface="Times New Roman" panose="02020603050405020304" pitchFamily="18" charset="0"/>
                        </a:rPr>
                        <a:t>85800</a:t>
                      </a:r>
                      <a:endParaRPr lang="en-CA"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CA" sz="2000" dirty="0" smtClean="0">
                          <a:latin typeface="Times New Roman" panose="02020603050405020304" pitchFamily="18" charset="0"/>
                          <a:cs typeface="Times New Roman" panose="02020603050405020304" pitchFamily="18" charset="0"/>
                        </a:rPr>
                        <a:t>39490</a:t>
                      </a:r>
                      <a:endParaRPr lang="en-CA"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CA"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19" name="Table 18"/>
          <p:cNvGraphicFramePr>
            <a:graphicFrameLocks noGrp="1"/>
          </p:cNvGraphicFramePr>
          <p:nvPr>
            <p:extLst>
              <p:ext uri="{D42A27DB-BD31-4B8C-83A1-F6EECF244321}">
                <p14:modId xmlns:p14="http://schemas.microsoft.com/office/powerpoint/2010/main" val="2977742150"/>
              </p:ext>
            </p:extLst>
          </p:nvPr>
        </p:nvGraphicFramePr>
        <p:xfrm>
          <a:off x="5465812" y="1846724"/>
          <a:ext cx="2032000" cy="396240"/>
        </p:xfrm>
        <a:graphic>
          <a:graphicData uri="http://schemas.openxmlformats.org/drawingml/2006/table">
            <a:tbl>
              <a:tblPr firstRow="1" bandRow="1">
                <a:tableStyleId>{2D5ABB26-0587-4C30-8999-92F81FD0307C}</a:tableStyleId>
              </a:tblPr>
              <a:tblGrid>
                <a:gridCol w="2032000"/>
              </a:tblGrid>
              <a:tr h="370840">
                <a:tc>
                  <a:txBody>
                    <a:bodyPr/>
                    <a:lstStyle/>
                    <a:p>
                      <a:pPr algn="ctr"/>
                      <a:r>
                        <a:rPr lang="en-CA" sz="2000" dirty="0" smtClean="0">
                          <a:latin typeface="Times New Roman" panose="02020603050405020304" pitchFamily="18" charset="0"/>
                          <a:cs typeface="Times New Roman" panose="02020603050405020304" pitchFamily="18" charset="0"/>
                        </a:rPr>
                        <a:t>6820</a:t>
                      </a:r>
                      <a:endParaRPr lang="en-CA" sz="2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graphicFrame>
        <p:nvGraphicFramePr>
          <p:cNvPr id="20" name="Table 19"/>
          <p:cNvGraphicFramePr>
            <a:graphicFrameLocks noGrp="1"/>
          </p:cNvGraphicFramePr>
          <p:nvPr>
            <p:extLst>
              <p:ext uri="{D42A27DB-BD31-4B8C-83A1-F6EECF244321}">
                <p14:modId xmlns:p14="http://schemas.microsoft.com/office/powerpoint/2010/main" val="4054401249"/>
              </p:ext>
            </p:extLst>
          </p:nvPr>
        </p:nvGraphicFramePr>
        <p:xfrm>
          <a:off x="1395264" y="2238380"/>
          <a:ext cx="6096000" cy="396240"/>
        </p:xfrm>
        <a:graphic>
          <a:graphicData uri="http://schemas.openxmlformats.org/drawingml/2006/table">
            <a:tbl>
              <a:tblPr firstRow="1" bandRow="1">
                <a:tableStyleId>{2D5ABB26-0587-4C30-8999-92F81FD0307C}</a:tableStyleId>
              </a:tblPr>
              <a:tblGrid>
                <a:gridCol w="2032000"/>
                <a:gridCol w="2032000"/>
                <a:gridCol w="2032000"/>
              </a:tblGrid>
              <a:tr h="370840">
                <a:tc>
                  <a:txBody>
                    <a:bodyPr/>
                    <a:lstStyle/>
                    <a:p>
                      <a:pPr algn="ctr"/>
                      <a:r>
                        <a:rPr lang="en-CA" sz="2000" dirty="0" smtClean="0">
                          <a:latin typeface="Times New Roman" panose="02020603050405020304" pitchFamily="18" charset="0"/>
                          <a:cs typeface="Times New Roman" panose="02020603050405020304" pitchFamily="18" charset="0"/>
                        </a:rPr>
                        <a:t>39490</a:t>
                      </a:r>
                      <a:endParaRPr lang="en-CA"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CA" sz="2000" dirty="0" smtClean="0">
                          <a:latin typeface="Times New Roman" panose="02020603050405020304" pitchFamily="18" charset="0"/>
                          <a:cs typeface="Times New Roman" panose="02020603050405020304" pitchFamily="18" charset="0"/>
                        </a:rPr>
                        <a:t>6820</a:t>
                      </a:r>
                      <a:endParaRPr lang="en-CA"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CA"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21" name="Table 20"/>
          <p:cNvGraphicFramePr>
            <a:graphicFrameLocks noGrp="1"/>
          </p:cNvGraphicFramePr>
          <p:nvPr>
            <p:extLst>
              <p:ext uri="{D42A27DB-BD31-4B8C-83A1-F6EECF244321}">
                <p14:modId xmlns:p14="http://schemas.microsoft.com/office/powerpoint/2010/main" val="4100885402"/>
              </p:ext>
            </p:extLst>
          </p:nvPr>
        </p:nvGraphicFramePr>
        <p:xfrm>
          <a:off x="5461620" y="2242572"/>
          <a:ext cx="2032000" cy="396240"/>
        </p:xfrm>
        <a:graphic>
          <a:graphicData uri="http://schemas.openxmlformats.org/drawingml/2006/table">
            <a:tbl>
              <a:tblPr firstRow="1" bandRow="1">
                <a:tableStyleId>{2D5ABB26-0587-4C30-8999-92F81FD0307C}</a:tableStyleId>
              </a:tblPr>
              <a:tblGrid>
                <a:gridCol w="2032000"/>
              </a:tblGrid>
              <a:tr h="370840">
                <a:tc>
                  <a:txBody>
                    <a:bodyPr/>
                    <a:lstStyle/>
                    <a:p>
                      <a:pPr algn="ctr"/>
                      <a:r>
                        <a:rPr lang="en-CA" sz="2000" dirty="0" smtClean="0">
                          <a:latin typeface="Times New Roman" panose="02020603050405020304" pitchFamily="18" charset="0"/>
                          <a:cs typeface="Times New Roman" panose="02020603050405020304" pitchFamily="18" charset="0"/>
                        </a:rPr>
                        <a:t>5390</a:t>
                      </a:r>
                      <a:endParaRPr lang="en-CA" sz="2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graphicFrame>
        <p:nvGraphicFramePr>
          <p:cNvPr id="22" name="Table 21"/>
          <p:cNvGraphicFramePr>
            <a:graphicFrameLocks noGrp="1"/>
          </p:cNvGraphicFramePr>
          <p:nvPr>
            <p:extLst>
              <p:ext uri="{D42A27DB-BD31-4B8C-83A1-F6EECF244321}">
                <p14:modId xmlns:p14="http://schemas.microsoft.com/office/powerpoint/2010/main" val="3263771438"/>
              </p:ext>
            </p:extLst>
          </p:nvPr>
        </p:nvGraphicFramePr>
        <p:xfrm>
          <a:off x="1391072" y="2634228"/>
          <a:ext cx="6096000" cy="396240"/>
        </p:xfrm>
        <a:graphic>
          <a:graphicData uri="http://schemas.openxmlformats.org/drawingml/2006/table">
            <a:tbl>
              <a:tblPr firstRow="1" bandRow="1">
                <a:tableStyleId>{2D5ABB26-0587-4C30-8999-92F81FD0307C}</a:tableStyleId>
              </a:tblPr>
              <a:tblGrid>
                <a:gridCol w="2032000"/>
                <a:gridCol w="2032000"/>
                <a:gridCol w="2032000"/>
              </a:tblGrid>
              <a:tr h="370840">
                <a:tc>
                  <a:txBody>
                    <a:bodyPr/>
                    <a:lstStyle/>
                    <a:p>
                      <a:pPr algn="ctr"/>
                      <a:r>
                        <a:rPr lang="en-CA" sz="2000" dirty="0" smtClean="0">
                          <a:latin typeface="Times New Roman" panose="02020603050405020304" pitchFamily="18" charset="0"/>
                          <a:cs typeface="Times New Roman" panose="02020603050405020304" pitchFamily="18" charset="0"/>
                        </a:rPr>
                        <a:t>6820</a:t>
                      </a:r>
                      <a:endParaRPr lang="en-CA"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CA" sz="2000" dirty="0" smtClean="0">
                          <a:latin typeface="Times New Roman" panose="02020603050405020304" pitchFamily="18" charset="0"/>
                          <a:cs typeface="Times New Roman" panose="02020603050405020304" pitchFamily="18" charset="0"/>
                        </a:rPr>
                        <a:t>5390</a:t>
                      </a:r>
                      <a:endParaRPr lang="en-CA"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CA"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23" name="Table 22"/>
          <p:cNvGraphicFramePr>
            <a:graphicFrameLocks noGrp="1"/>
          </p:cNvGraphicFramePr>
          <p:nvPr>
            <p:extLst>
              <p:ext uri="{D42A27DB-BD31-4B8C-83A1-F6EECF244321}">
                <p14:modId xmlns:p14="http://schemas.microsoft.com/office/powerpoint/2010/main" val="3246137565"/>
              </p:ext>
            </p:extLst>
          </p:nvPr>
        </p:nvGraphicFramePr>
        <p:xfrm>
          <a:off x="5457428" y="2638420"/>
          <a:ext cx="2032000" cy="396240"/>
        </p:xfrm>
        <a:graphic>
          <a:graphicData uri="http://schemas.openxmlformats.org/drawingml/2006/table">
            <a:tbl>
              <a:tblPr firstRow="1" bandRow="1">
                <a:tableStyleId>{2D5ABB26-0587-4C30-8999-92F81FD0307C}</a:tableStyleId>
              </a:tblPr>
              <a:tblGrid>
                <a:gridCol w="2032000"/>
              </a:tblGrid>
              <a:tr h="370840">
                <a:tc>
                  <a:txBody>
                    <a:bodyPr/>
                    <a:lstStyle/>
                    <a:p>
                      <a:pPr algn="ctr"/>
                      <a:r>
                        <a:rPr lang="en-CA" sz="2000" dirty="0" smtClean="0">
                          <a:latin typeface="Times New Roman" panose="02020603050405020304" pitchFamily="18" charset="0"/>
                          <a:cs typeface="Times New Roman" panose="02020603050405020304" pitchFamily="18" charset="0"/>
                        </a:rPr>
                        <a:t>1430</a:t>
                      </a:r>
                      <a:endParaRPr lang="en-CA" sz="2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graphicFrame>
        <p:nvGraphicFramePr>
          <p:cNvPr id="24" name="Table 23"/>
          <p:cNvGraphicFramePr>
            <a:graphicFrameLocks noGrp="1"/>
          </p:cNvGraphicFramePr>
          <p:nvPr>
            <p:extLst>
              <p:ext uri="{D42A27DB-BD31-4B8C-83A1-F6EECF244321}">
                <p14:modId xmlns:p14="http://schemas.microsoft.com/office/powerpoint/2010/main" val="2745996282"/>
              </p:ext>
            </p:extLst>
          </p:nvPr>
        </p:nvGraphicFramePr>
        <p:xfrm>
          <a:off x="1386880" y="3030076"/>
          <a:ext cx="6096000" cy="396240"/>
        </p:xfrm>
        <a:graphic>
          <a:graphicData uri="http://schemas.openxmlformats.org/drawingml/2006/table">
            <a:tbl>
              <a:tblPr firstRow="1" bandRow="1">
                <a:tableStyleId>{2D5ABB26-0587-4C30-8999-92F81FD0307C}</a:tableStyleId>
              </a:tblPr>
              <a:tblGrid>
                <a:gridCol w="2032000"/>
                <a:gridCol w="2032000"/>
                <a:gridCol w="2032000"/>
              </a:tblGrid>
              <a:tr h="370840">
                <a:tc>
                  <a:txBody>
                    <a:bodyPr/>
                    <a:lstStyle/>
                    <a:p>
                      <a:pPr algn="ctr"/>
                      <a:r>
                        <a:rPr lang="en-CA" sz="2000" dirty="0" smtClean="0">
                          <a:latin typeface="Times New Roman" panose="02020603050405020304" pitchFamily="18" charset="0"/>
                          <a:cs typeface="Times New Roman" panose="02020603050405020304" pitchFamily="18" charset="0"/>
                        </a:rPr>
                        <a:t>5390</a:t>
                      </a:r>
                      <a:endParaRPr lang="en-CA"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CA" sz="2000" dirty="0" smtClean="0">
                          <a:latin typeface="Times New Roman" panose="02020603050405020304" pitchFamily="18" charset="0"/>
                          <a:cs typeface="Times New Roman" panose="02020603050405020304" pitchFamily="18" charset="0"/>
                        </a:rPr>
                        <a:t>1430</a:t>
                      </a:r>
                      <a:endParaRPr lang="en-CA"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CA"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25" name="Table 24"/>
          <p:cNvGraphicFramePr>
            <a:graphicFrameLocks noGrp="1"/>
          </p:cNvGraphicFramePr>
          <p:nvPr>
            <p:extLst>
              <p:ext uri="{D42A27DB-BD31-4B8C-83A1-F6EECF244321}">
                <p14:modId xmlns:p14="http://schemas.microsoft.com/office/powerpoint/2010/main" val="2643833930"/>
              </p:ext>
            </p:extLst>
          </p:nvPr>
        </p:nvGraphicFramePr>
        <p:xfrm>
          <a:off x="5453236" y="3034268"/>
          <a:ext cx="2032000" cy="396240"/>
        </p:xfrm>
        <a:graphic>
          <a:graphicData uri="http://schemas.openxmlformats.org/drawingml/2006/table">
            <a:tbl>
              <a:tblPr firstRow="1" bandRow="1">
                <a:tableStyleId>{2D5ABB26-0587-4C30-8999-92F81FD0307C}</a:tableStyleId>
              </a:tblPr>
              <a:tblGrid>
                <a:gridCol w="2032000"/>
              </a:tblGrid>
              <a:tr h="370840">
                <a:tc>
                  <a:txBody>
                    <a:bodyPr/>
                    <a:lstStyle/>
                    <a:p>
                      <a:pPr algn="ctr"/>
                      <a:r>
                        <a:rPr lang="en-CA" sz="2000" dirty="0" smtClean="0">
                          <a:latin typeface="Times New Roman" panose="02020603050405020304" pitchFamily="18" charset="0"/>
                          <a:cs typeface="Times New Roman" panose="02020603050405020304" pitchFamily="18" charset="0"/>
                        </a:rPr>
                        <a:t>1100</a:t>
                      </a:r>
                      <a:endParaRPr lang="en-CA" sz="2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graphicFrame>
        <p:nvGraphicFramePr>
          <p:cNvPr id="26" name="Table 25"/>
          <p:cNvGraphicFramePr>
            <a:graphicFrameLocks noGrp="1"/>
          </p:cNvGraphicFramePr>
          <p:nvPr>
            <p:extLst>
              <p:ext uri="{D42A27DB-BD31-4B8C-83A1-F6EECF244321}">
                <p14:modId xmlns:p14="http://schemas.microsoft.com/office/powerpoint/2010/main" val="2723782361"/>
              </p:ext>
            </p:extLst>
          </p:nvPr>
        </p:nvGraphicFramePr>
        <p:xfrm>
          <a:off x="1382688" y="3425924"/>
          <a:ext cx="6096000" cy="396240"/>
        </p:xfrm>
        <a:graphic>
          <a:graphicData uri="http://schemas.openxmlformats.org/drawingml/2006/table">
            <a:tbl>
              <a:tblPr firstRow="1" bandRow="1">
                <a:tableStyleId>{2D5ABB26-0587-4C30-8999-92F81FD0307C}</a:tableStyleId>
              </a:tblPr>
              <a:tblGrid>
                <a:gridCol w="2032000"/>
                <a:gridCol w="2032000"/>
                <a:gridCol w="2032000"/>
              </a:tblGrid>
              <a:tr h="370840">
                <a:tc>
                  <a:txBody>
                    <a:bodyPr/>
                    <a:lstStyle/>
                    <a:p>
                      <a:pPr algn="ctr"/>
                      <a:r>
                        <a:rPr lang="en-CA" sz="2000" dirty="0" smtClean="0">
                          <a:latin typeface="Times New Roman" panose="02020603050405020304" pitchFamily="18" charset="0"/>
                          <a:cs typeface="Times New Roman" panose="02020603050405020304" pitchFamily="18" charset="0"/>
                        </a:rPr>
                        <a:t>1430</a:t>
                      </a:r>
                      <a:endParaRPr lang="en-CA"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CA" sz="2000" dirty="0" smtClean="0">
                          <a:latin typeface="Times New Roman" panose="02020603050405020304" pitchFamily="18" charset="0"/>
                          <a:cs typeface="Times New Roman" panose="02020603050405020304" pitchFamily="18" charset="0"/>
                        </a:rPr>
                        <a:t>1100</a:t>
                      </a:r>
                      <a:endParaRPr lang="en-CA"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CA"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27" name="Table 26"/>
          <p:cNvGraphicFramePr>
            <a:graphicFrameLocks noGrp="1"/>
          </p:cNvGraphicFramePr>
          <p:nvPr>
            <p:extLst>
              <p:ext uri="{D42A27DB-BD31-4B8C-83A1-F6EECF244321}">
                <p14:modId xmlns:p14="http://schemas.microsoft.com/office/powerpoint/2010/main" val="542125562"/>
              </p:ext>
            </p:extLst>
          </p:nvPr>
        </p:nvGraphicFramePr>
        <p:xfrm>
          <a:off x="5449044" y="3430116"/>
          <a:ext cx="2032000" cy="396240"/>
        </p:xfrm>
        <a:graphic>
          <a:graphicData uri="http://schemas.openxmlformats.org/drawingml/2006/table">
            <a:tbl>
              <a:tblPr firstRow="1" bandRow="1">
                <a:tableStyleId>{2D5ABB26-0587-4C30-8999-92F81FD0307C}</a:tableStyleId>
              </a:tblPr>
              <a:tblGrid>
                <a:gridCol w="2032000"/>
              </a:tblGrid>
              <a:tr h="370840">
                <a:tc>
                  <a:txBody>
                    <a:bodyPr/>
                    <a:lstStyle/>
                    <a:p>
                      <a:pPr algn="ctr"/>
                      <a:r>
                        <a:rPr lang="en-CA" sz="2000" dirty="0" smtClean="0">
                          <a:latin typeface="Times New Roman" panose="02020603050405020304" pitchFamily="18" charset="0"/>
                          <a:cs typeface="Times New Roman" panose="02020603050405020304" pitchFamily="18" charset="0"/>
                        </a:rPr>
                        <a:t>330</a:t>
                      </a:r>
                      <a:endParaRPr lang="en-CA" sz="2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graphicFrame>
        <p:nvGraphicFramePr>
          <p:cNvPr id="28" name="Table 27"/>
          <p:cNvGraphicFramePr>
            <a:graphicFrameLocks noGrp="1"/>
          </p:cNvGraphicFramePr>
          <p:nvPr>
            <p:extLst>
              <p:ext uri="{D42A27DB-BD31-4B8C-83A1-F6EECF244321}">
                <p14:modId xmlns:p14="http://schemas.microsoft.com/office/powerpoint/2010/main" val="1124302818"/>
              </p:ext>
            </p:extLst>
          </p:nvPr>
        </p:nvGraphicFramePr>
        <p:xfrm>
          <a:off x="1378496" y="3821772"/>
          <a:ext cx="6096000" cy="396240"/>
        </p:xfrm>
        <a:graphic>
          <a:graphicData uri="http://schemas.openxmlformats.org/drawingml/2006/table">
            <a:tbl>
              <a:tblPr firstRow="1" bandRow="1">
                <a:tableStyleId>{2D5ABB26-0587-4C30-8999-92F81FD0307C}</a:tableStyleId>
              </a:tblPr>
              <a:tblGrid>
                <a:gridCol w="2032000"/>
                <a:gridCol w="2032000"/>
                <a:gridCol w="2032000"/>
              </a:tblGrid>
              <a:tr h="370840">
                <a:tc>
                  <a:txBody>
                    <a:bodyPr/>
                    <a:lstStyle/>
                    <a:p>
                      <a:pPr algn="ctr"/>
                      <a:r>
                        <a:rPr lang="en-CA" sz="2000" dirty="0" smtClean="0">
                          <a:latin typeface="Times New Roman" panose="02020603050405020304" pitchFamily="18" charset="0"/>
                          <a:cs typeface="Times New Roman" panose="02020603050405020304" pitchFamily="18" charset="0"/>
                        </a:rPr>
                        <a:t>1100</a:t>
                      </a:r>
                      <a:endParaRPr lang="en-CA"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CA" sz="2000" dirty="0" smtClean="0">
                          <a:latin typeface="Times New Roman" panose="02020603050405020304" pitchFamily="18" charset="0"/>
                          <a:cs typeface="Times New Roman" panose="02020603050405020304" pitchFamily="18" charset="0"/>
                        </a:rPr>
                        <a:t>330</a:t>
                      </a:r>
                      <a:endParaRPr lang="en-CA"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CA"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29" name="Table 28"/>
          <p:cNvGraphicFramePr>
            <a:graphicFrameLocks noGrp="1"/>
          </p:cNvGraphicFramePr>
          <p:nvPr>
            <p:extLst>
              <p:ext uri="{D42A27DB-BD31-4B8C-83A1-F6EECF244321}">
                <p14:modId xmlns:p14="http://schemas.microsoft.com/office/powerpoint/2010/main" val="4203632695"/>
              </p:ext>
            </p:extLst>
          </p:nvPr>
        </p:nvGraphicFramePr>
        <p:xfrm>
          <a:off x="5444852" y="3825964"/>
          <a:ext cx="2032000" cy="396240"/>
        </p:xfrm>
        <a:graphic>
          <a:graphicData uri="http://schemas.openxmlformats.org/drawingml/2006/table">
            <a:tbl>
              <a:tblPr firstRow="1" bandRow="1">
                <a:tableStyleId>{2D5ABB26-0587-4C30-8999-92F81FD0307C}</a:tableStyleId>
              </a:tblPr>
              <a:tblGrid>
                <a:gridCol w="2032000"/>
              </a:tblGrid>
              <a:tr h="370840">
                <a:tc>
                  <a:txBody>
                    <a:bodyPr/>
                    <a:lstStyle/>
                    <a:p>
                      <a:pPr algn="ctr"/>
                      <a:r>
                        <a:rPr lang="en-CA" sz="2000" dirty="0" smtClean="0">
                          <a:latin typeface="Times New Roman" panose="02020603050405020304" pitchFamily="18" charset="0"/>
                          <a:cs typeface="Times New Roman" panose="02020603050405020304" pitchFamily="18" charset="0"/>
                        </a:rPr>
                        <a:t>110</a:t>
                      </a:r>
                      <a:endParaRPr lang="en-CA" sz="2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graphicFrame>
        <p:nvGraphicFramePr>
          <p:cNvPr id="30" name="Table 29"/>
          <p:cNvGraphicFramePr>
            <a:graphicFrameLocks noGrp="1"/>
          </p:cNvGraphicFramePr>
          <p:nvPr>
            <p:extLst>
              <p:ext uri="{D42A27DB-BD31-4B8C-83A1-F6EECF244321}">
                <p14:modId xmlns:p14="http://schemas.microsoft.com/office/powerpoint/2010/main" val="3284374718"/>
              </p:ext>
            </p:extLst>
          </p:nvPr>
        </p:nvGraphicFramePr>
        <p:xfrm>
          <a:off x="1378248" y="4214604"/>
          <a:ext cx="6096000" cy="396240"/>
        </p:xfrm>
        <a:graphic>
          <a:graphicData uri="http://schemas.openxmlformats.org/drawingml/2006/table">
            <a:tbl>
              <a:tblPr firstRow="1" bandRow="1">
                <a:tableStyleId>{2D5ABB26-0587-4C30-8999-92F81FD0307C}</a:tableStyleId>
              </a:tblPr>
              <a:tblGrid>
                <a:gridCol w="2032000"/>
                <a:gridCol w="2032000"/>
                <a:gridCol w="2032000"/>
              </a:tblGrid>
              <a:tr h="370840">
                <a:tc>
                  <a:txBody>
                    <a:bodyPr/>
                    <a:lstStyle/>
                    <a:p>
                      <a:pPr algn="ctr"/>
                      <a:r>
                        <a:rPr lang="en-CA" sz="2000" dirty="0" smtClean="0">
                          <a:latin typeface="Times New Roman" panose="02020603050405020304" pitchFamily="18" charset="0"/>
                          <a:cs typeface="Times New Roman" panose="02020603050405020304" pitchFamily="18" charset="0"/>
                        </a:rPr>
                        <a:t>330</a:t>
                      </a:r>
                      <a:endParaRPr lang="en-CA"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latin typeface="Times New Roman" panose="02020603050405020304" pitchFamily="18" charset="0"/>
                          <a:cs typeface="Times New Roman" panose="02020603050405020304" pitchFamily="18" charset="0"/>
                        </a:rPr>
                        <a:t>110</a:t>
                      </a:r>
                      <a:endParaRPr lang="en-CA"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CA"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31" name="Table 30"/>
          <p:cNvGraphicFramePr>
            <a:graphicFrameLocks noGrp="1"/>
          </p:cNvGraphicFramePr>
          <p:nvPr>
            <p:extLst>
              <p:ext uri="{D42A27DB-BD31-4B8C-83A1-F6EECF244321}">
                <p14:modId xmlns:p14="http://schemas.microsoft.com/office/powerpoint/2010/main" val="3557239911"/>
              </p:ext>
            </p:extLst>
          </p:nvPr>
        </p:nvGraphicFramePr>
        <p:xfrm>
          <a:off x="5444604" y="4218796"/>
          <a:ext cx="2032000" cy="396240"/>
        </p:xfrm>
        <a:graphic>
          <a:graphicData uri="http://schemas.openxmlformats.org/drawingml/2006/table">
            <a:tbl>
              <a:tblPr firstRow="1" bandRow="1">
                <a:tableStyleId>{2D5ABB26-0587-4C30-8999-92F81FD0307C}</a:tableStyleId>
              </a:tblPr>
              <a:tblGrid>
                <a:gridCol w="2032000"/>
              </a:tblGrid>
              <a:tr h="370840">
                <a:tc>
                  <a:txBody>
                    <a:bodyPr/>
                    <a:lstStyle/>
                    <a:p>
                      <a:pPr algn="ctr"/>
                      <a:r>
                        <a:rPr lang="en-CA" sz="2000" dirty="0" smtClean="0">
                          <a:latin typeface="Times New Roman" panose="02020603050405020304" pitchFamily="18" charset="0"/>
                          <a:cs typeface="Times New Roman" panose="02020603050405020304" pitchFamily="18" charset="0"/>
                        </a:rPr>
                        <a:t>0</a:t>
                      </a:r>
                      <a:endParaRPr lang="en-CA" sz="2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33" name="TextBox 32"/>
          <p:cNvSpPr txBox="1"/>
          <p:nvPr/>
        </p:nvSpPr>
        <p:spPr>
          <a:xfrm>
            <a:off x="2233960" y="980728"/>
            <a:ext cx="354584" cy="461665"/>
          </a:xfrm>
          <a:prstGeom prst="rect">
            <a:avLst/>
          </a:prstGeom>
          <a:noFill/>
        </p:spPr>
        <p:txBody>
          <a:bodyPr wrap="none" rtlCol="0">
            <a:spAutoFit/>
          </a:bodyPr>
          <a:lstStyle/>
          <a:p>
            <a:r>
              <a:rPr lang="en-US" sz="2400" dirty="0" smtClean="0">
                <a:latin typeface="Consolas" panose="020B0609020204030204" pitchFamily="49" charset="0"/>
              </a:rPr>
              <a:t>m</a:t>
            </a:r>
            <a:endParaRPr lang="en-CA" sz="2400" dirty="0">
              <a:latin typeface="Consolas" panose="020B0609020204030204" pitchFamily="49" charset="0"/>
            </a:endParaRPr>
          </a:p>
        </p:txBody>
      </p:sp>
      <p:sp>
        <p:nvSpPr>
          <p:cNvPr id="34" name="TextBox 33"/>
          <p:cNvSpPr txBox="1"/>
          <p:nvPr/>
        </p:nvSpPr>
        <p:spPr>
          <a:xfrm>
            <a:off x="4289424" y="985019"/>
            <a:ext cx="354584" cy="461665"/>
          </a:xfrm>
          <a:prstGeom prst="rect">
            <a:avLst/>
          </a:prstGeom>
          <a:noFill/>
        </p:spPr>
        <p:txBody>
          <a:bodyPr wrap="none" rtlCol="0">
            <a:spAutoFit/>
          </a:bodyPr>
          <a:lstStyle/>
          <a:p>
            <a:r>
              <a:rPr lang="en-US" sz="2400" dirty="0">
                <a:latin typeface="Consolas" panose="020B0609020204030204" pitchFamily="49" charset="0"/>
              </a:rPr>
              <a:t>n</a:t>
            </a:r>
            <a:endParaRPr lang="en-CA" sz="2400" dirty="0">
              <a:latin typeface="Consolas" panose="020B0609020204030204" pitchFamily="49" charset="0"/>
            </a:endParaRPr>
          </a:p>
        </p:txBody>
      </p:sp>
      <p:sp>
        <p:nvSpPr>
          <p:cNvPr id="35" name="TextBox 34"/>
          <p:cNvSpPr txBox="1"/>
          <p:nvPr/>
        </p:nvSpPr>
        <p:spPr>
          <a:xfrm>
            <a:off x="6109827" y="989310"/>
            <a:ext cx="694421" cy="461665"/>
          </a:xfrm>
          <a:prstGeom prst="rect">
            <a:avLst/>
          </a:prstGeom>
          <a:noFill/>
        </p:spPr>
        <p:txBody>
          <a:bodyPr wrap="none" rtlCol="0">
            <a:spAutoFit/>
          </a:bodyPr>
          <a:lstStyle/>
          <a:p>
            <a:r>
              <a:rPr lang="en-US" sz="2400" dirty="0" err="1" smtClean="0">
                <a:latin typeface="Consolas" panose="020B0609020204030204" pitchFamily="49" charset="0"/>
              </a:rPr>
              <a:t>m%n</a:t>
            </a:r>
            <a:endParaRPr lang="en-CA" sz="2400" dirty="0">
              <a:latin typeface="Consolas" panose="020B0609020204030204" pitchFamily="49" charset="0"/>
            </a:endParaRPr>
          </a:p>
        </p:txBody>
      </p:sp>
      <p:sp>
        <p:nvSpPr>
          <p:cNvPr id="36" name="TextBox 35"/>
          <p:cNvSpPr txBox="1"/>
          <p:nvPr/>
        </p:nvSpPr>
        <p:spPr>
          <a:xfrm>
            <a:off x="1619672" y="4678536"/>
            <a:ext cx="3005951" cy="1631216"/>
          </a:xfrm>
          <a:prstGeom prst="rect">
            <a:avLst/>
          </a:prstGeom>
          <a:noFill/>
        </p:spPr>
        <p:txBody>
          <a:bodyPr wrap="none" rtlCol="0">
            <a:spAutoFit/>
          </a:bodyPr>
          <a:lstStyle/>
          <a:p>
            <a:r>
              <a:rPr lang="en-US" sz="2000" dirty="0" smtClean="0">
                <a:latin typeface="Consolas" panose="020B0609020204030204" pitchFamily="49" charset="0"/>
              </a:rPr>
              <a:t>while ( </a:t>
            </a:r>
            <a:r>
              <a:rPr lang="en-US" sz="2000" dirty="0" err="1" smtClean="0">
                <a:latin typeface="Consolas" panose="020B0609020204030204" pitchFamily="49" charset="0"/>
              </a:rPr>
              <a:t>m%n</a:t>
            </a:r>
            <a:r>
              <a:rPr lang="en-US" sz="2000" dirty="0" smtClean="0">
                <a:latin typeface="Consolas" panose="020B0609020204030204" pitchFamily="49" charset="0"/>
              </a:rPr>
              <a:t> != 0 ) {</a:t>
            </a:r>
          </a:p>
          <a:p>
            <a:endParaRPr lang="en-US" sz="2000" dirty="0">
              <a:latin typeface="Consolas" panose="020B0609020204030204" pitchFamily="49" charset="0"/>
            </a:endParaRPr>
          </a:p>
          <a:p>
            <a:endParaRPr lang="en-US" sz="2000" dirty="0" smtClean="0">
              <a:latin typeface="Consolas" panose="020B0609020204030204" pitchFamily="49" charset="0"/>
            </a:endParaRPr>
          </a:p>
          <a:p>
            <a:endParaRPr lang="en-US" sz="2000" dirty="0">
              <a:latin typeface="Consolas" panose="020B0609020204030204" pitchFamily="49" charset="0"/>
            </a:endParaRPr>
          </a:p>
          <a:p>
            <a:r>
              <a:rPr lang="en-US" sz="2000" dirty="0" smtClean="0">
                <a:latin typeface="Consolas" panose="020B0609020204030204" pitchFamily="49" charset="0"/>
              </a:rPr>
              <a:t>}</a:t>
            </a:r>
          </a:p>
        </p:txBody>
      </p:sp>
      <p:sp>
        <p:nvSpPr>
          <p:cNvPr id="37" name="TextBox 36"/>
          <p:cNvSpPr txBox="1"/>
          <p:nvPr/>
        </p:nvSpPr>
        <p:spPr>
          <a:xfrm>
            <a:off x="2202296" y="4983296"/>
            <a:ext cx="2018501" cy="1015663"/>
          </a:xfrm>
          <a:prstGeom prst="rect">
            <a:avLst/>
          </a:prstGeom>
          <a:noFill/>
        </p:spPr>
        <p:txBody>
          <a:bodyPr wrap="none" rtlCol="0">
            <a:spAutoFit/>
          </a:bodyPr>
          <a:lstStyle/>
          <a:p>
            <a:r>
              <a:rPr lang="en-US" sz="2000" dirty="0" err="1" smtClean="0">
                <a:latin typeface="Consolas" panose="020B0609020204030204" pitchFamily="49" charset="0"/>
              </a:rPr>
              <a:t>int</a:t>
            </a:r>
            <a:r>
              <a:rPr lang="en-US" sz="2000" dirty="0" smtClean="0">
                <a:latin typeface="Consolas" panose="020B0609020204030204" pitchFamily="49" charset="0"/>
              </a:rPr>
              <a:t> rem{</a:t>
            </a:r>
            <a:r>
              <a:rPr lang="en-US" sz="2000" dirty="0" err="1" smtClean="0">
                <a:latin typeface="Consolas" panose="020B0609020204030204" pitchFamily="49" charset="0"/>
              </a:rPr>
              <a:t>m%n</a:t>
            </a:r>
            <a:r>
              <a:rPr lang="en-US" sz="2000" dirty="0" smtClean="0">
                <a:latin typeface="Consolas" panose="020B0609020204030204" pitchFamily="49" charset="0"/>
              </a:rPr>
              <a:t>};</a:t>
            </a:r>
          </a:p>
          <a:p>
            <a:r>
              <a:rPr lang="en-US" sz="2000" dirty="0" smtClean="0">
                <a:latin typeface="Consolas" panose="020B0609020204030204" pitchFamily="49" charset="0"/>
              </a:rPr>
              <a:t>m = n;</a:t>
            </a:r>
          </a:p>
          <a:p>
            <a:r>
              <a:rPr lang="en-US" sz="2000" dirty="0" smtClean="0">
                <a:latin typeface="Consolas" panose="020B0609020204030204" pitchFamily="49" charset="0"/>
              </a:rPr>
              <a:t>n = rem;</a:t>
            </a:r>
            <a:endParaRPr lang="en-US" sz="2000" dirty="0">
              <a:latin typeface="Consolas" panose="020B0609020204030204" pitchFamily="49" charset="0"/>
            </a:endParaRPr>
          </a:p>
        </p:txBody>
      </p:sp>
      <p:sp>
        <p:nvSpPr>
          <p:cNvPr id="38" name="TextBox 37"/>
          <p:cNvSpPr txBox="1"/>
          <p:nvPr/>
        </p:nvSpPr>
        <p:spPr>
          <a:xfrm>
            <a:off x="1619672" y="6411282"/>
            <a:ext cx="6532558" cy="400110"/>
          </a:xfrm>
          <a:prstGeom prst="rect">
            <a:avLst/>
          </a:prstGeom>
          <a:noFill/>
        </p:spPr>
        <p:txBody>
          <a:bodyPr wrap="none" rtlCol="0">
            <a:spAutoFit/>
          </a:bodyPr>
          <a:lstStyle/>
          <a:p>
            <a:r>
              <a:rPr lang="en-US" sz="2000" dirty="0" err="1" smtClean="0">
                <a:latin typeface="Consolas" panose="020B0609020204030204" pitchFamily="49" charset="0"/>
              </a:rPr>
              <a:t>std</a:t>
            </a:r>
            <a:r>
              <a:rPr lang="en-US" sz="2000" dirty="0" smtClean="0">
                <a:latin typeface="Consolas" panose="020B0609020204030204" pitchFamily="49" charset="0"/>
              </a:rPr>
              <a:t>::</a:t>
            </a:r>
            <a:r>
              <a:rPr lang="en-US" sz="2000" dirty="0" err="1" smtClean="0">
                <a:latin typeface="Consolas" panose="020B0609020204030204" pitchFamily="49" charset="0"/>
              </a:rPr>
              <a:t>cout</a:t>
            </a:r>
            <a:r>
              <a:rPr lang="en-US" sz="2000" dirty="0" smtClean="0">
                <a:latin typeface="Consolas" panose="020B0609020204030204" pitchFamily="49" charset="0"/>
              </a:rPr>
              <a:t> &lt;&lt; "The </a:t>
            </a:r>
            <a:r>
              <a:rPr lang="en-US" sz="2000" dirty="0" err="1" smtClean="0">
                <a:latin typeface="Consolas" panose="020B0609020204030204" pitchFamily="49" charset="0"/>
              </a:rPr>
              <a:t>gcd</a:t>
            </a:r>
            <a:r>
              <a:rPr lang="en-US" sz="2000" dirty="0" smtClean="0">
                <a:latin typeface="Consolas" panose="020B0609020204030204" pitchFamily="49" charset="0"/>
              </a:rPr>
              <a:t> is " &lt;&lt; n &lt;&lt; </a:t>
            </a:r>
            <a:r>
              <a:rPr lang="en-US" sz="2000" dirty="0" err="1" smtClean="0">
                <a:latin typeface="Consolas" panose="020B0609020204030204" pitchFamily="49" charset="0"/>
              </a:rPr>
              <a:t>std</a:t>
            </a:r>
            <a:r>
              <a:rPr lang="en-US" sz="2000" dirty="0" smtClean="0">
                <a:latin typeface="Consolas" panose="020B0609020204030204" pitchFamily="49" charset="0"/>
              </a:rPr>
              <a:t>::</a:t>
            </a:r>
            <a:r>
              <a:rPr lang="en-US" sz="2000" dirty="0" err="1" smtClean="0">
                <a:latin typeface="Consolas" panose="020B0609020204030204" pitchFamily="49" charset="0"/>
              </a:rPr>
              <a:t>endl</a:t>
            </a:r>
            <a:r>
              <a:rPr lang="en-US" sz="2000" dirty="0" smtClean="0">
                <a:latin typeface="Consolas" panose="020B0609020204030204" pitchFamily="49" charset="0"/>
              </a:rPr>
              <a:t>;</a:t>
            </a:r>
            <a:endParaRPr lang="en-US" sz="2000" dirty="0">
              <a:latin typeface="Consolas" panose="020B0609020204030204" pitchFamily="49" charset="0"/>
            </a:endParaRPr>
          </a:p>
        </p:txBody>
      </p:sp>
      <p:pic>
        <p:nvPicPr>
          <p:cNvPr id="39" name="Audio 3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625067073"/>
      </p:ext>
    </p:extLst>
  </p:cSld>
  <p:clrMapOvr>
    <a:masterClrMapping/>
  </p:clrMapOvr>
  <mc:AlternateContent xmlns:mc="http://schemas.openxmlformats.org/markup-compatibility/2006">
    <mc:Choice xmlns:p14="http://schemas.microsoft.com/office/powerpoint/2010/main" Requires="p14">
      <p:transition spd="slow" p14:dur="2000" advTm="175702"/>
    </mc:Choice>
    <mc:Fallback>
      <p:transition spd="slow" advTm="175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3"/>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6"/>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37">
                                            <p:txEl>
                                              <p:pRg st="1" end="1"/>
                                            </p:txEl>
                                          </p:spTgt>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37">
                                            <p:txEl>
                                              <p:pRg st="2" end="2"/>
                                            </p:txEl>
                                          </p:spTgt>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7" fill="hold" display="0">
                  <p:stCondLst>
                    <p:cond delay="indefinite"/>
                  </p:stCondLst>
                  <p:endCondLst>
                    <p:cond evt="onStopAudio" delay="0">
                      <p:tgtEl>
                        <p:sldTgt/>
                      </p:tgtEl>
                    </p:cond>
                  </p:endCondLst>
                </p:cTn>
                <p:tgtEl>
                  <p:spTgt spid="39"/>
                </p:tgtEl>
              </p:cMediaNode>
            </p:audio>
          </p:childTnLst>
        </p:cTn>
      </p:par>
    </p:tnLst>
    <p:bldLst>
      <p:bldP spid="33" grpId="0"/>
      <p:bldP spid="34" grpId="0"/>
      <p:bldP spid="35" grpId="0"/>
      <p:bldP spid="36" grpId="0"/>
      <p:bldP spid="3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CA" dirty="0" smtClean="0"/>
              <a:t>Thus, here is our program:</a:t>
            </a:r>
            <a:endParaRPr lang="en-CA" dirty="0" smtClean="0"/>
          </a:p>
          <a:p>
            <a:pPr marL="800100" lvl="2" indent="0">
              <a:buNone/>
            </a:pPr>
            <a:r>
              <a:rPr lang="en-CA" sz="1400" dirty="0" err="1" smtClean="0">
                <a:latin typeface="Consolas" panose="020B0609020204030204" pitchFamily="49" charset="0"/>
                <a:cs typeface="Consolas" panose="020B0609020204030204" pitchFamily="49" charset="0"/>
              </a:rPr>
              <a:t>int</a:t>
            </a:r>
            <a:r>
              <a:rPr lang="en-CA" sz="1400" dirty="0" smtClean="0">
                <a:latin typeface="Consolas" panose="020B0609020204030204" pitchFamily="49" charset="0"/>
                <a:cs typeface="Consolas" panose="020B0609020204030204" pitchFamily="49" charset="0"/>
              </a:rPr>
              <a:t> main() {</a:t>
            </a:r>
          </a:p>
          <a:p>
            <a:pPr marL="800100" lvl="2" indent="0">
              <a:buNone/>
            </a:pPr>
            <a:r>
              <a:rPr lang="en-CA" sz="1400" dirty="0">
                <a:latin typeface="Consolas" panose="020B0609020204030204" pitchFamily="49" charset="0"/>
                <a:cs typeface="Consolas" panose="020B0609020204030204" pitchFamily="49" charset="0"/>
              </a:rPr>
              <a:t> </a:t>
            </a:r>
            <a:r>
              <a:rPr lang="en-CA" sz="1400" dirty="0" smtClean="0">
                <a:latin typeface="Consolas" panose="020B0609020204030204" pitchFamily="49" charset="0"/>
                <a:cs typeface="Consolas" panose="020B0609020204030204" pitchFamily="49" charset="0"/>
              </a:rPr>
              <a:t>   </a:t>
            </a:r>
            <a:r>
              <a:rPr lang="en-CA" sz="1400" dirty="0" err="1" smtClean="0">
                <a:latin typeface="Consolas" panose="020B0609020204030204" pitchFamily="49" charset="0"/>
                <a:cs typeface="Consolas" panose="020B0609020204030204" pitchFamily="49" charset="0"/>
              </a:rPr>
              <a:t>int</a:t>
            </a:r>
            <a:r>
              <a:rPr lang="en-CA" sz="1400" dirty="0" smtClean="0">
                <a:latin typeface="Consolas" panose="020B0609020204030204" pitchFamily="49" charset="0"/>
                <a:cs typeface="Consolas" panose="020B0609020204030204" pitchFamily="49" charset="0"/>
              </a:rPr>
              <a:t> m{}</a:t>
            </a:r>
            <a:r>
              <a:rPr lang="en-CA" sz="1400" dirty="0" smtClean="0">
                <a:latin typeface="Consolas" panose="020B0609020204030204" pitchFamily="49" charset="0"/>
                <a:cs typeface="Consolas" panose="020B0609020204030204" pitchFamily="49" charset="0"/>
              </a:rPr>
              <a:t>;</a:t>
            </a:r>
          </a:p>
          <a:p>
            <a:pPr marL="800100" lvl="2" indent="0">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a:t>
            </a:r>
            <a:r>
              <a:rPr lang="en-US" sz="1400" dirty="0" err="1" smtClean="0">
                <a:latin typeface="Consolas" panose="020B0609020204030204" pitchFamily="49" charset="0"/>
                <a:cs typeface="Consolas" panose="020B0609020204030204" pitchFamily="49" charset="0"/>
              </a:rPr>
              <a:t>int</a:t>
            </a:r>
            <a:r>
              <a:rPr lang="en-US" sz="1400" dirty="0" smtClean="0">
                <a:latin typeface="Consolas" panose="020B0609020204030204" pitchFamily="49" charset="0"/>
                <a:cs typeface="Consolas" panose="020B0609020204030204" pitchFamily="49" charset="0"/>
              </a:rPr>
              <a:t> n{};</a:t>
            </a:r>
          </a:p>
          <a:p>
            <a:pPr marL="800100" lvl="2" indent="0">
              <a:buNone/>
            </a:pPr>
            <a:endParaRPr lang="en-US" sz="1400" dirty="0" smtClean="0">
              <a:latin typeface="Consolas" panose="020B0609020204030204" pitchFamily="49" charset="0"/>
              <a:cs typeface="Consolas" panose="020B0609020204030204" pitchFamily="49" charset="0"/>
            </a:endParaRPr>
          </a:p>
          <a:p>
            <a:pPr marL="800100" lvl="2" indent="0">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a:t>
            </a:r>
            <a:r>
              <a:rPr lang="en-US" sz="1400" dirty="0" err="1" smtClean="0">
                <a:latin typeface="Consolas" panose="020B0609020204030204" pitchFamily="49" charset="0"/>
                <a:cs typeface="Consolas" panose="020B0609020204030204" pitchFamily="49" charset="0"/>
              </a:rPr>
              <a:t>std</a:t>
            </a:r>
            <a:r>
              <a:rPr lang="en-US" sz="1400" dirty="0" smtClean="0">
                <a:latin typeface="Consolas" panose="020B0609020204030204" pitchFamily="49" charset="0"/>
                <a:cs typeface="Consolas" panose="020B0609020204030204" pitchFamily="49" charset="0"/>
              </a:rPr>
              <a:t>::</a:t>
            </a:r>
            <a:r>
              <a:rPr lang="en-US" sz="1400" dirty="0" err="1" smtClean="0">
                <a:latin typeface="Consolas" panose="020B0609020204030204" pitchFamily="49" charset="0"/>
                <a:cs typeface="Consolas" panose="020B0609020204030204" pitchFamily="49" charset="0"/>
              </a:rPr>
              <a:t>cout</a:t>
            </a:r>
            <a:r>
              <a:rPr lang="en-US" sz="1400" dirty="0" smtClean="0">
                <a:latin typeface="Consolas" panose="020B0609020204030204" pitchFamily="49" charset="0"/>
                <a:cs typeface="Consolas" panose="020B0609020204030204" pitchFamily="49" charset="0"/>
              </a:rPr>
              <a:t> &lt;&lt; "Enter the first integer: ";</a:t>
            </a:r>
          </a:p>
          <a:p>
            <a:pPr marL="800100" lvl="2" indent="0">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a:t>
            </a:r>
            <a:r>
              <a:rPr lang="en-US" sz="1400" dirty="0" err="1" smtClean="0">
                <a:latin typeface="Consolas" panose="020B0609020204030204" pitchFamily="49" charset="0"/>
                <a:cs typeface="Consolas" panose="020B0609020204030204" pitchFamily="49" charset="0"/>
              </a:rPr>
              <a:t>std</a:t>
            </a:r>
            <a:r>
              <a:rPr lang="en-US" sz="1400" dirty="0" smtClean="0">
                <a:latin typeface="Consolas" panose="020B0609020204030204" pitchFamily="49" charset="0"/>
                <a:cs typeface="Consolas" panose="020B0609020204030204" pitchFamily="49" charset="0"/>
              </a:rPr>
              <a:t>::</a:t>
            </a:r>
            <a:r>
              <a:rPr lang="en-US" sz="1400" dirty="0" err="1" smtClean="0">
                <a:latin typeface="Consolas" panose="020B0609020204030204" pitchFamily="49" charset="0"/>
                <a:cs typeface="Consolas" panose="020B0609020204030204" pitchFamily="49" charset="0"/>
              </a:rPr>
              <a:t>cin</a:t>
            </a:r>
            <a:r>
              <a:rPr lang="en-US" sz="1400" dirty="0" smtClean="0">
                <a:latin typeface="Consolas" panose="020B0609020204030204" pitchFamily="49" charset="0"/>
                <a:cs typeface="Consolas" panose="020B0609020204030204" pitchFamily="49" charset="0"/>
              </a:rPr>
              <a:t> &gt;&gt; m;</a:t>
            </a:r>
          </a:p>
          <a:p>
            <a:pPr marL="800100" lvl="2" indent="0">
              <a:buNone/>
            </a:pPr>
            <a:endParaRPr lang="en-US" sz="1400" dirty="0">
              <a:latin typeface="Consolas" panose="020B0609020204030204" pitchFamily="49" charset="0"/>
              <a:cs typeface="Consolas" panose="020B0609020204030204" pitchFamily="49" charset="0"/>
            </a:endParaRPr>
          </a:p>
          <a:p>
            <a:pPr marL="800100" lvl="2" indent="0">
              <a:buNone/>
            </a:pPr>
            <a:r>
              <a:rPr lang="en-US" sz="1400" dirty="0" smtClean="0">
                <a:latin typeface="Consolas" panose="020B0609020204030204" pitchFamily="49" charset="0"/>
                <a:cs typeface="Consolas" panose="020B0609020204030204" pitchFamily="49" charset="0"/>
              </a:rPr>
              <a:t>    if ( m &lt; 0 ) {</a:t>
            </a:r>
          </a:p>
          <a:p>
            <a:pPr marL="800100" lvl="2" indent="0">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m = -m;</a:t>
            </a:r>
          </a:p>
          <a:p>
            <a:pPr marL="800100" lvl="2" indent="0">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a:t>
            </a:r>
          </a:p>
          <a:p>
            <a:pPr marL="800100" lvl="2" indent="0">
              <a:buNone/>
            </a:pPr>
            <a:endParaRPr lang="en-US" sz="1400" dirty="0">
              <a:latin typeface="Consolas" panose="020B0609020204030204" pitchFamily="49" charset="0"/>
              <a:cs typeface="Consolas" panose="020B0609020204030204" pitchFamily="49" charset="0"/>
            </a:endParaRPr>
          </a:p>
          <a:p>
            <a:pPr marL="800100" lvl="2" indent="0">
              <a:buNone/>
            </a:pPr>
            <a:r>
              <a:rPr lang="en-US" sz="1400" dirty="0">
                <a:latin typeface="Consolas" panose="020B0609020204030204" pitchFamily="49" charset="0"/>
                <a:cs typeface="Consolas" panose="020B0609020204030204" pitchFamily="49" charset="0"/>
              </a:rPr>
              <a:t>    </a:t>
            </a:r>
            <a:r>
              <a:rPr lang="en-US" sz="1400" dirty="0" err="1">
                <a:latin typeface="Consolas" panose="020B0609020204030204" pitchFamily="49" charset="0"/>
                <a:cs typeface="Consolas" panose="020B0609020204030204" pitchFamily="49" charset="0"/>
              </a:rPr>
              <a:t>std</a:t>
            </a:r>
            <a:r>
              <a:rPr lang="en-US" sz="1400" dirty="0">
                <a:latin typeface="Consolas" panose="020B0609020204030204" pitchFamily="49" charset="0"/>
                <a:cs typeface="Consolas" panose="020B0609020204030204" pitchFamily="49" charset="0"/>
              </a:rPr>
              <a:t>::</a:t>
            </a:r>
            <a:r>
              <a:rPr lang="en-US" sz="1400" dirty="0" err="1">
                <a:latin typeface="Consolas" panose="020B0609020204030204" pitchFamily="49" charset="0"/>
                <a:cs typeface="Consolas" panose="020B0609020204030204" pitchFamily="49" charset="0"/>
              </a:rPr>
              <a:t>cout</a:t>
            </a:r>
            <a:r>
              <a:rPr lang="en-US" sz="1400" dirty="0">
                <a:latin typeface="Consolas" panose="020B0609020204030204" pitchFamily="49" charset="0"/>
                <a:cs typeface="Consolas" panose="020B0609020204030204" pitchFamily="49" charset="0"/>
              </a:rPr>
              <a:t> &lt;&lt; "Enter </a:t>
            </a:r>
            <a:r>
              <a:rPr lang="en-US" sz="1400" dirty="0" smtClean="0">
                <a:latin typeface="Consolas" panose="020B0609020204030204" pitchFamily="49" charset="0"/>
                <a:cs typeface="Consolas" panose="020B0609020204030204" pitchFamily="49" charset="0"/>
              </a:rPr>
              <a:t>a second integer</a:t>
            </a:r>
            <a:r>
              <a:rPr lang="en-US" sz="1400" dirty="0">
                <a:latin typeface="Consolas" panose="020B0609020204030204" pitchFamily="49" charset="0"/>
                <a:cs typeface="Consolas" panose="020B0609020204030204" pitchFamily="49" charset="0"/>
              </a:rPr>
              <a:t>: ";</a:t>
            </a:r>
          </a:p>
          <a:p>
            <a:pPr marL="800100" lvl="2" indent="0">
              <a:buNone/>
            </a:pPr>
            <a:r>
              <a:rPr lang="en-US" sz="1400" dirty="0">
                <a:latin typeface="Consolas" panose="020B0609020204030204" pitchFamily="49" charset="0"/>
                <a:cs typeface="Consolas" panose="020B0609020204030204" pitchFamily="49" charset="0"/>
              </a:rPr>
              <a:t>    </a:t>
            </a:r>
            <a:r>
              <a:rPr lang="en-US" sz="1400" dirty="0" err="1">
                <a:latin typeface="Consolas" panose="020B0609020204030204" pitchFamily="49" charset="0"/>
                <a:cs typeface="Consolas" panose="020B0609020204030204" pitchFamily="49" charset="0"/>
              </a:rPr>
              <a:t>std</a:t>
            </a:r>
            <a:r>
              <a:rPr lang="en-US" sz="1400" dirty="0">
                <a:latin typeface="Consolas" panose="020B0609020204030204" pitchFamily="49" charset="0"/>
                <a:cs typeface="Consolas" panose="020B0609020204030204" pitchFamily="49" charset="0"/>
              </a:rPr>
              <a:t>::</a:t>
            </a:r>
            <a:r>
              <a:rPr lang="en-US" sz="1400" dirty="0" err="1">
                <a:latin typeface="Consolas" panose="020B0609020204030204" pitchFamily="49" charset="0"/>
                <a:cs typeface="Consolas" panose="020B0609020204030204" pitchFamily="49" charset="0"/>
              </a:rPr>
              <a:t>cin</a:t>
            </a:r>
            <a:r>
              <a:rPr lang="en-US" sz="1400" dirty="0">
                <a:latin typeface="Consolas" panose="020B0609020204030204" pitchFamily="49" charset="0"/>
                <a:cs typeface="Consolas" panose="020B0609020204030204" pitchFamily="49" charset="0"/>
              </a:rPr>
              <a:t> &gt;&gt; </a:t>
            </a:r>
            <a:r>
              <a:rPr lang="en-US" sz="1400" dirty="0" smtClean="0">
                <a:latin typeface="Consolas" panose="020B0609020204030204" pitchFamily="49" charset="0"/>
                <a:cs typeface="Consolas" panose="020B0609020204030204" pitchFamily="49" charset="0"/>
              </a:rPr>
              <a:t>n;</a:t>
            </a:r>
            <a:endParaRPr lang="en-CA" sz="1400" dirty="0">
              <a:latin typeface="Consolas" panose="020B0609020204030204" pitchFamily="49" charset="0"/>
              <a:cs typeface="Consolas" panose="020B0609020204030204" pitchFamily="49" charset="0"/>
            </a:endParaRPr>
          </a:p>
          <a:p>
            <a:pPr marL="800100" lvl="2" indent="0">
              <a:buNone/>
            </a:pPr>
            <a:endParaRPr lang="en-US" sz="1400" dirty="0" smtClean="0">
              <a:latin typeface="Consolas" panose="020B0609020204030204" pitchFamily="49" charset="0"/>
              <a:cs typeface="Consolas" panose="020B0609020204030204" pitchFamily="49" charset="0"/>
            </a:endParaRPr>
          </a:p>
          <a:p>
            <a:pPr marL="800100" lvl="2" indent="0">
              <a:buNone/>
            </a:pPr>
            <a:r>
              <a:rPr lang="en-US" sz="1400" dirty="0" smtClean="0">
                <a:latin typeface="Consolas" panose="020B0609020204030204" pitchFamily="49" charset="0"/>
                <a:cs typeface="Consolas" panose="020B0609020204030204" pitchFamily="49" charset="0"/>
              </a:rPr>
              <a:t>    </a:t>
            </a:r>
            <a:r>
              <a:rPr lang="en-US" sz="1400" dirty="0">
                <a:latin typeface="Consolas" panose="020B0609020204030204" pitchFamily="49" charset="0"/>
                <a:cs typeface="Consolas" panose="020B0609020204030204" pitchFamily="49" charset="0"/>
              </a:rPr>
              <a:t>if ( </a:t>
            </a:r>
            <a:r>
              <a:rPr lang="en-US" sz="1400" dirty="0" smtClean="0">
                <a:latin typeface="Consolas" panose="020B0609020204030204" pitchFamily="49" charset="0"/>
                <a:cs typeface="Consolas" panose="020B0609020204030204" pitchFamily="49" charset="0"/>
              </a:rPr>
              <a:t>n </a:t>
            </a:r>
            <a:r>
              <a:rPr lang="en-US" sz="1400" dirty="0">
                <a:latin typeface="Consolas" panose="020B0609020204030204" pitchFamily="49" charset="0"/>
                <a:cs typeface="Consolas" panose="020B0609020204030204" pitchFamily="49" charset="0"/>
              </a:rPr>
              <a:t>&lt; 0 ) {</a:t>
            </a:r>
          </a:p>
          <a:p>
            <a:pPr marL="800100" lvl="2" indent="0">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n </a:t>
            </a: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-n;</a:t>
            </a:r>
            <a:endParaRPr lang="en-US" sz="1400" dirty="0">
              <a:latin typeface="Consolas" panose="020B0609020204030204" pitchFamily="49" charset="0"/>
              <a:cs typeface="Consolas" panose="020B0609020204030204" pitchFamily="49" charset="0"/>
            </a:endParaRPr>
          </a:p>
          <a:p>
            <a:pPr marL="800100" lvl="2" indent="0">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a:t>
            </a:r>
            <a:endParaRPr lang="en-US" sz="1400" dirty="0">
              <a:latin typeface="Consolas" panose="020B0609020204030204" pitchFamily="49" charset="0"/>
              <a:cs typeface="Consolas" panose="020B0609020204030204" pitchFamily="49" charset="0"/>
            </a:endParaRPr>
          </a:p>
        </p:txBody>
      </p:sp>
      <p:sp>
        <p:nvSpPr>
          <p:cNvPr id="2" name="Title 1"/>
          <p:cNvSpPr>
            <a:spLocks noGrp="1"/>
          </p:cNvSpPr>
          <p:nvPr>
            <p:ph type="title"/>
          </p:nvPr>
        </p:nvSpPr>
        <p:spPr/>
        <p:txBody>
          <a:bodyPr/>
          <a:lstStyle/>
          <a:p>
            <a:r>
              <a:rPr lang="en-CA" dirty="0" smtClean="0"/>
              <a:t>The greatest-common divisor</a:t>
            </a:r>
            <a:endParaRPr lang="en-CA" dirty="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338003591"/>
      </p:ext>
    </p:extLst>
  </p:cSld>
  <p:clrMapOvr>
    <a:masterClrMapping/>
  </p:clrMapOvr>
  <mc:AlternateContent xmlns:mc="http://schemas.openxmlformats.org/markup-compatibility/2006">
    <mc:Choice xmlns:p14="http://schemas.microsoft.com/office/powerpoint/2010/main" Requires="p14">
      <p:transition spd="slow" p14:dur="2000" advTm="72974"/>
    </mc:Choice>
    <mc:Fallback>
      <p:transition spd="slow" advTm="72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2" end="1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5" end="1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6" end="1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800100" lvl="2" indent="0">
              <a:buNone/>
            </a:pPr>
            <a:r>
              <a:rPr lang="en-US" sz="1400" dirty="0" smtClean="0">
                <a:latin typeface="Consolas" panose="020B0609020204030204" pitchFamily="49" charset="0"/>
                <a:cs typeface="Consolas" panose="020B0609020204030204" pitchFamily="49" charset="0"/>
              </a:rPr>
              <a:t>    // Make sure m &gt;= n</a:t>
            </a:r>
          </a:p>
          <a:p>
            <a:pPr marL="800100" lvl="2" indent="0">
              <a:buNone/>
            </a:pPr>
            <a:r>
              <a:rPr lang="en-US" sz="1400" dirty="0" smtClean="0">
                <a:latin typeface="Consolas" panose="020B0609020204030204" pitchFamily="49" charset="0"/>
                <a:cs typeface="Consolas" panose="020B0609020204030204" pitchFamily="49" charset="0"/>
              </a:rPr>
              <a:t>    </a:t>
            </a:r>
            <a:r>
              <a:rPr lang="en-US" sz="1400" dirty="0">
                <a:latin typeface="Consolas" panose="020B0609020204030204" pitchFamily="49" charset="0"/>
                <a:cs typeface="Consolas" panose="020B0609020204030204" pitchFamily="49" charset="0"/>
              </a:rPr>
              <a:t>if ( m &lt; n ) {</a:t>
            </a:r>
          </a:p>
          <a:p>
            <a:pPr marL="800100" lvl="2" indent="0">
              <a:buNone/>
            </a:pPr>
            <a:r>
              <a:rPr lang="en-US" sz="1400" dirty="0">
                <a:latin typeface="Consolas" panose="020B0609020204030204" pitchFamily="49" charset="0"/>
                <a:cs typeface="Consolas" panose="020B0609020204030204" pitchFamily="49" charset="0"/>
              </a:rPr>
              <a:t>        </a:t>
            </a:r>
            <a:r>
              <a:rPr lang="en-US" sz="1400" dirty="0" err="1">
                <a:latin typeface="Consolas" panose="020B0609020204030204" pitchFamily="49" charset="0"/>
                <a:cs typeface="Consolas" panose="020B0609020204030204" pitchFamily="49" charset="0"/>
              </a:rPr>
              <a:t>int</a:t>
            </a:r>
            <a:r>
              <a:rPr lang="en-US" sz="1400" dirty="0">
                <a:latin typeface="Consolas" panose="020B0609020204030204" pitchFamily="49" charset="0"/>
                <a:cs typeface="Consolas" panose="020B0609020204030204" pitchFamily="49" charset="0"/>
              </a:rPr>
              <a:t> </a:t>
            </a:r>
            <a:r>
              <a:rPr lang="en-US" sz="1400" dirty="0" err="1">
                <a:latin typeface="Consolas" panose="020B0609020204030204" pitchFamily="49" charset="0"/>
                <a:cs typeface="Consolas" panose="020B0609020204030204" pitchFamily="49" charset="0"/>
              </a:rPr>
              <a:t>tmp</a:t>
            </a:r>
            <a:r>
              <a:rPr lang="en-US" sz="1400" dirty="0">
                <a:latin typeface="Consolas" panose="020B0609020204030204" pitchFamily="49" charset="0"/>
                <a:cs typeface="Consolas" panose="020B0609020204030204" pitchFamily="49" charset="0"/>
              </a:rPr>
              <a:t>{m};</a:t>
            </a:r>
          </a:p>
          <a:p>
            <a:pPr marL="800100" lvl="2" indent="0">
              <a:buNone/>
            </a:pPr>
            <a:r>
              <a:rPr lang="en-US" sz="1400" dirty="0">
                <a:latin typeface="Consolas" panose="020B0609020204030204" pitchFamily="49" charset="0"/>
                <a:cs typeface="Consolas" panose="020B0609020204030204" pitchFamily="49" charset="0"/>
              </a:rPr>
              <a:t>        m = n</a:t>
            </a:r>
            <a:r>
              <a:rPr lang="en-CA" sz="1400" dirty="0">
                <a:latin typeface="Consolas" panose="020B0609020204030204" pitchFamily="49" charset="0"/>
                <a:cs typeface="Consolas" panose="020B0609020204030204" pitchFamily="49" charset="0"/>
              </a:rPr>
              <a:t>;</a:t>
            </a:r>
          </a:p>
          <a:p>
            <a:pPr marL="800100" lvl="2" indent="0">
              <a:buNone/>
            </a:pPr>
            <a:r>
              <a:rPr lang="en-US" sz="1400" dirty="0">
                <a:latin typeface="Consolas" panose="020B0609020204030204" pitchFamily="49" charset="0"/>
                <a:cs typeface="Consolas" panose="020B0609020204030204" pitchFamily="49" charset="0"/>
              </a:rPr>
              <a:t>        n = </a:t>
            </a:r>
            <a:r>
              <a:rPr lang="en-US" sz="1400" dirty="0" err="1">
                <a:latin typeface="Consolas" panose="020B0609020204030204" pitchFamily="49" charset="0"/>
                <a:cs typeface="Consolas" panose="020B0609020204030204" pitchFamily="49" charset="0"/>
              </a:rPr>
              <a:t>tmp</a:t>
            </a:r>
            <a:r>
              <a:rPr lang="en-US" sz="1400" dirty="0">
                <a:latin typeface="Consolas" panose="020B0609020204030204" pitchFamily="49" charset="0"/>
                <a:cs typeface="Consolas" panose="020B0609020204030204" pitchFamily="49" charset="0"/>
              </a:rPr>
              <a:t>;</a:t>
            </a:r>
          </a:p>
          <a:p>
            <a:pPr marL="800100" lvl="2" indent="0">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a:t>
            </a:r>
          </a:p>
          <a:p>
            <a:pPr marL="800100" lvl="2" indent="0">
              <a:buNone/>
            </a:pPr>
            <a:endParaRPr lang="en-US" sz="1400" dirty="0" smtClean="0">
              <a:latin typeface="Consolas" panose="020B0609020204030204" pitchFamily="49" charset="0"/>
              <a:cs typeface="Consolas" panose="020B0609020204030204" pitchFamily="49" charset="0"/>
            </a:endParaRPr>
          </a:p>
          <a:p>
            <a:pPr marL="800100" lvl="2" indent="0">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 Perform our </a:t>
            </a:r>
            <a:r>
              <a:rPr lang="en-US" sz="1400" dirty="0" err="1" smtClean="0">
                <a:latin typeface="Consolas" panose="020B0609020204030204" pitchFamily="49" charset="0"/>
                <a:cs typeface="Consolas" panose="020B0609020204030204" pitchFamily="49" charset="0"/>
              </a:rPr>
              <a:t>gcd</a:t>
            </a:r>
            <a:r>
              <a:rPr lang="en-US" sz="1400" dirty="0" smtClean="0">
                <a:latin typeface="Consolas" panose="020B0609020204030204" pitchFamily="49" charset="0"/>
                <a:cs typeface="Consolas" panose="020B0609020204030204" pitchFamily="49" charset="0"/>
              </a:rPr>
              <a:t> algorithm</a:t>
            </a:r>
            <a:endParaRPr lang="en-US" sz="1400" dirty="0">
              <a:latin typeface="Consolas" panose="020B0609020204030204" pitchFamily="49" charset="0"/>
              <a:cs typeface="Consolas" panose="020B0609020204030204" pitchFamily="49" charset="0"/>
            </a:endParaRPr>
          </a:p>
          <a:p>
            <a:pPr marL="800100" lvl="2" indent="0">
              <a:buNone/>
            </a:pPr>
            <a:r>
              <a:rPr lang="en-CA" sz="1400" dirty="0" smtClean="0">
                <a:latin typeface="Consolas" panose="020B0609020204030204" pitchFamily="49" charset="0"/>
                <a:cs typeface="Consolas" panose="020B0609020204030204" pitchFamily="49" charset="0"/>
              </a:rPr>
              <a:t>    while ( </a:t>
            </a:r>
            <a:r>
              <a:rPr lang="en-CA" sz="1400" dirty="0" err="1" smtClean="0">
                <a:latin typeface="Consolas" panose="020B0609020204030204" pitchFamily="49" charset="0"/>
                <a:cs typeface="Consolas" panose="020B0609020204030204" pitchFamily="49" charset="0"/>
              </a:rPr>
              <a:t>m%n</a:t>
            </a:r>
            <a:r>
              <a:rPr lang="en-CA" sz="1400" dirty="0" smtClean="0">
                <a:latin typeface="Consolas" panose="020B0609020204030204" pitchFamily="49" charset="0"/>
                <a:cs typeface="Consolas" panose="020B0609020204030204" pitchFamily="49" charset="0"/>
              </a:rPr>
              <a:t> != 0 ) {</a:t>
            </a:r>
          </a:p>
          <a:p>
            <a:pPr marL="800100" lvl="2" indent="0">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a:t>
            </a:r>
            <a:r>
              <a:rPr lang="en-US" sz="1400" dirty="0" err="1" smtClean="0">
                <a:latin typeface="Consolas" panose="020B0609020204030204" pitchFamily="49" charset="0"/>
                <a:cs typeface="Consolas" panose="020B0609020204030204" pitchFamily="49" charset="0"/>
              </a:rPr>
              <a:t>int</a:t>
            </a:r>
            <a:r>
              <a:rPr lang="en-US" sz="1400" dirty="0" smtClean="0">
                <a:latin typeface="Consolas" panose="020B0609020204030204" pitchFamily="49" charset="0"/>
                <a:cs typeface="Consolas" panose="020B0609020204030204" pitchFamily="49" charset="0"/>
              </a:rPr>
              <a:t> rem{</a:t>
            </a:r>
            <a:r>
              <a:rPr lang="en-US" sz="1400" dirty="0" err="1" smtClean="0">
                <a:latin typeface="Consolas" panose="020B0609020204030204" pitchFamily="49" charset="0"/>
                <a:cs typeface="Consolas" panose="020B0609020204030204" pitchFamily="49" charset="0"/>
              </a:rPr>
              <a:t>m%n</a:t>
            </a:r>
            <a:r>
              <a:rPr lang="en-US" sz="1400" dirty="0" smtClean="0">
                <a:latin typeface="Consolas" panose="020B0609020204030204" pitchFamily="49" charset="0"/>
                <a:cs typeface="Consolas" panose="020B0609020204030204" pitchFamily="49" charset="0"/>
              </a:rPr>
              <a:t>};</a:t>
            </a:r>
          </a:p>
          <a:p>
            <a:pPr marL="800100" lvl="2" indent="0">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m = n;</a:t>
            </a:r>
          </a:p>
          <a:p>
            <a:pPr marL="800100" lvl="2" indent="0">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n = rem;</a:t>
            </a:r>
          </a:p>
          <a:p>
            <a:pPr marL="800100" lvl="2" indent="0">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a:t>
            </a:r>
          </a:p>
          <a:p>
            <a:pPr marL="800100" lvl="2" indent="0">
              <a:buNone/>
            </a:pPr>
            <a:endParaRPr lang="en-US" sz="1400" dirty="0">
              <a:latin typeface="Consolas" panose="020B0609020204030204" pitchFamily="49" charset="0"/>
              <a:cs typeface="Consolas" panose="020B0609020204030204" pitchFamily="49" charset="0"/>
            </a:endParaRPr>
          </a:p>
          <a:p>
            <a:pPr marL="800100" lvl="2" indent="0">
              <a:buNone/>
            </a:pPr>
            <a:r>
              <a:rPr lang="en-US" sz="1400" dirty="0" smtClean="0">
                <a:latin typeface="Consolas" panose="020B0609020204030204" pitchFamily="49" charset="0"/>
                <a:cs typeface="Consolas" panose="020B0609020204030204" pitchFamily="49" charset="0"/>
              </a:rPr>
              <a:t>    </a:t>
            </a:r>
            <a:r>
              <a:rPr lang="en-US" sz="1400" dirty="0" err="1" smtClean="0">
                <a:latin typeface="Consolas" panose="020B0609020204030204" pitchFamily="49" charset="0"/>
                <a:cs typeface="Consolas" panose="020B0609020204030204" pitchFamily="49" charset="0"/>
              </a:rPr>
              <a:t>std</a:t>
            </a:r>
            <a:r>
              <a:rPr lang="en-US" sz="1400" dirty="0" smtClean="0">
                <a:latin typeface="Consolas" panose="020B0609020204030204" pitchFamily="49" charset="0"/>
                <a:cs typeface="Consolas" panose="020B0609020204030204" pitchFamily="49" charset="0"/>
              </a:rPr>
              <a:t>::</a:t>
            </a:r>
            <a:r>
              <a:rPr lang="en-US" sz="1400" dirty="0" err="1" smtClean="0">
                <a:latin typeface="Consolas" panose="020B0609020204030204" pitchFamily="49" charset="0"/>
                <a:cs typeface="Consolas" panose="020B0609020204030204" pitchFamily="49" charset="0"/>
              </a:rPr>
              <a:t>cout</a:t>
            </a:r>
            <a:r>
              <a:rPr lang="en-US" sz="1400" dirty="0" smtClean="0">
                <a:latin typeface="Consolas" panose="020B0609020204030204" pitchFamily="49" charset="0"/>
                <a:cs typeface="Consolas" panose="020B0609020204030204" pitchFamily="49" charset="0"/>
              </a:rPr>
              <a:t> &lt;&lt; "The </a:t>
            </a:r>
            <a:r>
              <a:rPr lang="en-US" sz="1400" dirty="0" err="1" smtClean="0">
                <a:latin typeface="Consolas" panose="020B0609020204030204" pitchFamily="49" charset="0"/>
                <a:cs typeface="Consolas" panose="020B0609020204030204" pitchFamily="49" charset="0"/>
              </a:rPr>
              <a:t>gcd</a:t>
            </a:r>
            <a:r>
              <a:rPr lang="en-US" sz="1400" dirty="0" smtClean="0">
                <a:latin typeface="Consolas" panose="020B0609020204030204" pitchFamily="49" charset="0"/>
                <a:cs typeface="Consolas" panose="020B0609020204030204" pitchFamily="49" charset="0"/>
              </a:rPr>
              <a:t> is " </a:t>
            </a:r>
            <a:r>
              <a:rPr lang="en-US" sz="1400" dirty="0" smtClean="0">
                <a:latin typeface="Consolas" panose="020B0609020204030204" pitchFamily="49" charset="0"/>
                <a:cs typeface="Consolas" panose="020B0609020204030204" pitchFamily="49" charset="0"/>
              </a:rPr>
              <a:t>&lt;&lt; n &lt;&lt; </a:t>
            </a:r>
            <a:r>
              <a:rPr lang="en-US" sz="1400" dirty="0" err="1" smtClean="0">
                <a:latin typeface="Consolas" panose="020B0609020204030204" pitchFamily="49" charset="0"/>
                <a:cs typeface="Consolas" panose="020B0609020204030204" pitchFamily="49" charset="0"/>
              </a:rPr>
              <a:t>std</a:t>
            </a:r>
            <a:r>
              <a:rPr lang="en-US" sz="1400" dirty="0" smtClean="0">
                <a:latin typeface="Consolas" panose="020B0609020204030204" pitchFamily="49" charset="0"/>
                <a:cs typeface="Consolas" panose="020B0609020204030204" pitchFamily="49" charset="0"/>
              </a:rPr>
              <a:t>::</a:t>
            </a:r>
            <a:r>
              <a:rPr lang="en-US" sz="1400" dirty="0" err="1" smtClean="0">
                <a:latin typeface="Consolas" panose="020B0609020204030204" pitchFamily="49" charset="0"/>
                <a:cs typeface="Consolas" panose="020B0609020204030204" pitchFamily="49" charset="0"/>
              </a:rPr>
              <a:t>endl</a:t>
            </a:r>
            <a:r>
              <a:rPr lang="en-US" sz="1400" dirty="0" smtClean="0">
                <a:latin typeface="Consolas" panose="020B0609020204030204" pitchFamily="49" charset="0"/>
                <a:cs typeface="Consolas" panose="020B0609020204030204" pitchFamily="49" charset="0"/>
              </a:rPr>
              <a:t>;</a:t>
            </a:r>
          </a:p>
          <a:p>
            <a:pPr marL="800100" lvl="2" indent="0">
              <a:buNone/>
            </a:pPr>
            <a:endParaRPr lang="en-US" sz="1400" dirty="0" smtClean="0">
              <a:latin typeface="Consolas" panose="020B0609020204030204" pitchFamily="49" charset="0"/>
              <a:cs typeface="Consolas" panose="020B0609020204030204" pitchFamily="49" charset="0"/>
            </a:endParaRPr>
          </a:p>
          <a:p>
            <a:pPr marL="800100" lvl="2" indent="0">
              <a:buNone/>
            </a:pPr>
            <a:r>
              <a:rPr lang="en-US" sz="1400" dirty="0" smtClean="0">
                <a:latin typeface="Consolas" panose="020B0609020204030204" pitchFamily="49" charset="0"/>
                <a:cs typeface="Consolas" panose="020B0609020204030204" pitchFamily="49" charset="0"/>
              </a:rPr>
              <a:t>    return 0;</a:t>
            </a:r>
            <a:endParaRPr lang="en-US" sz="1400" dirty="0">
              <a:latin typeface="Consolas" panose="020B0609020204030204" pitchFamily="49" charset="0"/>
              <a:cs typeface="Consolas" panose="020B0609020204030204" pitchFamily="49" charset="0"/>
            </a:endParaRPr>
          </a:p>
          <a:p>
            <a:pPr marL="800100" lvl="2" indent="0">
              <a:buNone/>
            </a:pPr>
            <a:r>
              <a:rPr lang="en-US" sz="1400" dirty="0" smtClean="0">
                <a:latin typeface="Consolas" panose="020B0609020204030204" pitchFamily="49" charset="0"/>
                <a:cs typeface="Consolas" panose="020B0609020204030204" pitchFamily="49" charset="0"/>
              </a:rPr>
              <a:t>}</a:t>
            </a:r>
          </a:p>
        </p:txBody>
      </p:sp>
      <p:sp>
        <p:nvSpPr>
          <p:cNvPr id="2" name="Title 1"/>
          <p:cNvSpPr>
            <a:spLocks noGrp="1"/>
          </p:cNvSpPr>
          <p:nvPr>
            <p:ph type="title"/>
          </p:nvPr>
        </p:nvSpPr>
        <p:spPr/>
        <p:txBody>
          <a:bodyPr/>
          <a:lstStyle/>
          <a:p>
            <a:r>
              <a:rPr lang="en-CA" dirty="0" smtClean="0"/>
              <a:t>The greatest-common divisor</a:t>
            </a:r>
            <a:endParaRPr lang="en-CA" dirty="0"/>
          </a:p>
        </p:txBody>
      </p: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038983190"/>
      </p:ext>
    </p:extLst>
  </p:cSld>
  <p:clrMapOvr>
    <a:masterClrMapping/>
  </p:clrMapOvr>
  <mc:AlternateContent xmlns:mc="http://schemas.openxmlformats.org/markup-compatibility/2006">
    <mc:Choice xmlns:p14="http://schemas.microsoft.com/office/powerpoint/2010/main" Requires="p14">
      <p:transition spd="slow" p14:dur="2000" advTm="124490"/>
    </mc:Choice>
    <mc:Fallback>
      <p:transition spd="slow" advTm="124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6" end="1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5" fill="hold" display="0">
                  <p:stCondLst>
                    <p:cond delay="indefinite"/>
                  </p:stCondLst>
                  <p:endCondLst>
                    <p:cond evt="onStopAudio" delay="0">
                      <p:tgtEl>
                        <p:sldTgt/>
                      </p:tgtEl>
                    </p:cond>
                  </p:endCondLst>
                </p:cTn>
                <p:tgtEl>
                  <p:spTgt spid="11"/>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800100" lvl="2" indent="0">
              <a:buNone/>
            </a:pPr>
            <a:r>
              <a:rPr lang="en-US" sz="1400" dirty="0" smtClean="0">
                <a:latin typeface="Consolas" panose="020B0609020204030204" pitchFamily="49" charset="0"/>
                <a:cs typeface="Consolas" panose="020B0609020204030204" pitchFamily="49" charset="0"/>
              </a:rPr>
              <a:t>    // Make sure m &gt;= n</a:t>
            </a:r>
          </a:p>
          <a:p>
            <a:pPr marL="800100" lvl="2" indent="0">
              <a:buNone/>
            </a:pPr>
            <a:r>
              <a:rPr lang="en-US" sz="1400" dirty="0" smtClean="0">
                <a:latin typeface="Consolas" panose="020B0609020204030204" pitchFamily="49" charset="0"/>
                <a:cs typeface="Consolas" panose="020B0609020204030204" pitchFamily="49" charset="0"/>
              </a:rPr>
              <a:t>    </a:t>
            </a:r>
            <a:r>
              <a:rPr lang="en-US" sz="1400" dirty="0">
                <a:latin typeface="Consolas" panose="020B0609020204030204" pitchFamily="49" charset="0"/>
                <a:cs typeface="Consolas" panose="020B0609020204030204" pitchFamily="49" charset="0"/>
              </a:rPr>
              <a:t>if ( m &lt; n ) {</a:t>
            </a:r>
          </a:p>
          <a:p>
            <a:pPr marL="800100" lvl="2" indent="0">
              <a:buNone/>
            </a:pPr>
            <a:r>
              <a:rPr lang="en-US" sz="1400" dirty="0">
                <a:latin typeface="Consolas" panose="020B0609020204030204" pitchFamily="49" charset="0"/>
                <a:cs typeface="Consolas" panose="020B0609020204030204" pitchFamily="49" charset="0"/>
              </a:rPr>
              <a:t>        </a:t>
            </a:r>
            <a:r>
              <a:rPr lang="en-US" sz="1400" dirty="0" err="1">
                <a:latin typeface="Consolas" panose="020B0609020204030204" pitchFamily="49" charset="0"/>
                <a:cs typeface="Consolas" panose="020B0609020204030204" pitchFamily="49" charset="0"/>
              </a:rPr>
              <a:t>int</a:t>
            </a:r>
            <a:r>
              <a:rPr lang="en-US" sz="1400" dirty="0">
                <a:latin typeface="Consolas" panose="020B0609020204030204" pitchFamily="49" charset="0"/>
                <a:cs typeface="Consolas" panose="020B0609020204030204" pitchFamily="49" charset="0"/>
              </a:rPr>
              <a:t> </a:t>
            </a:r>
            <a:r>
              <a:rPr lang="en-US" sz="1400" dirty="0" err="1">
                <a:latin typeface="Consolas" panose="020B0609020204030204" pitchFamily="49" charset="0"/>
                <a:cs typeface="Consolas" panose="020B0609020204030204" pitchFamily="49" charset="0"/>
              </a:rPr>
              <a:t>tmp</a:t>
            </a:r>
            <a:r>
              <a:rPr lang="en-US" sz="1400" dirty="0">
                <a:latin typeface="Consolas" panose="020B0609020204030204" pitchFamily="49" charset="0"/>
                <a:cs typeface="Consolas" panose="020B0609020204030204" pitchFamily="49" charset="0"/>
              </a:rPr>
              <a:t>{m};</a:t>
            </a:r>
          </a:p>
          <a:p>
            <a:pPr marL="800100" lvl="2" indent="0">
              <a:buNone/>
            </a:pPr>
            <a:r>
              <a:rPr lang="en-US" sz="1400" dirty="0">
                <a:latin typeface="Consolas" panose="020B0609020204030204" pitchFamily="49" charset="0"/>
                <a:cs typeface="Consolas" panose="020B0609020204030204" pitchFamily="49" charset="0"/>
              </a:rPr>
              <a:t>        m = n</a:t>
            </a:r>
            <a:r>
              <a:rPr lang="en-CA" sz="1400" dirty="0">
                <a:latin typeface="Consolas" panose="020B0609020204030204" pitchFamily="49" charset="0"/>
                <a:cs typeface="Consolas" panose="020B0609020204030204" pitchFamily="49" charset="0"/>
              </a:rPr>
              <a:t>;</a:t>
            </a:r>
          </a:p>
          <a:p>
            <a:pPr marL="800100" lvl="2" indent="0">
              <a:buNone/>
            </a:pPr>
            <a:r>
              <a:rPr lang="en-US" sz="1400" dirty="0">
                <a:latin typeface="Consolas" panose="020B0609020204030204" pitchFamily="49" charset="0"/>
                <a:cs typeface="Consolas" panose="020B0609020204030204" pitchFamily="49" charset="0"/>
              </a:rPr>
              <a:t>        n = </a:t>
            </a:r>
            <a:r>
              <a:rPr lang="en-US" sz="1400" dirty="0" err="1">
                <a:latin typeface="Consolas" panose="020B0609020204030204" pitchFamily="49" charset="0"/>
                <a:cs typeface="Consolas" panose="020B0609020204030204" pitchFamily="49" charset="0"/>
              </a:rPr>
              <a:t>tmp</a:t>
            </a:r>
            <a:r>
              <a:rPr lang="en-US" sz="1400" dirty="0">
                <a:latin typeface="Consolas" panose="020B0609020204030204" pitchFamily="49" charset="0"/>
                <a:cs typeface="Consolas" panose="020B0609020204030204" pitchFamily="49" charset="0"/>
              </a:rPr>
              <a:t>;</a:t>
            </a:r>
          </a:p>
          <a:p>
            <a:pPr marL="800100" lvl="2" indent="0">
              <a:buNone/>
            </a:pPr>
            <a:r>
              <a:rPr lang="en-US" sz="1400" dirty="0">
                <a:latin typeface="Consolas" panose="020B0609020204030204" pitchFamily="49" charset="0"/>
                <a:cs typeface="Consolas" panose="020B0609020204030204" pitchFamily="49" charset="0"/>
              </a:rPr>
              <a:t>    }</a:t>
            </a:r>
          </a:p>
          <a:p>
            <a:pPr marL="800100" lvl="2" indent="0">
              <a:buNone/>
            </a:pPr>
            <a:endParaRPr lang="en-US" sz="1400" dirty="0" smtClean="0">
              <a:latin typeface="Consolas" panose="020B0609020204030204" pitchFamily="49" charset="0"/>
              <a:cs typeface="Consolas" panose="020B0609020204030204" pitchFamily="49" charset="0"/>
            </a:endParaRPr>
          </a:p>
          <a:p>
            <a:pPr marL="800100" lvl="2" indent="0">
              <a:buNone/>
            </a:pPr>
            <a:r>
              <a:rPr lang="en-US" sz="1400" dirty="0" smtClean="0">
                <a:latin typeface="Consolas" panose="020B0609020204030204" pitchFamily="49" charset="0"/>
                <a:cs typeface="Consolas" panose="020B0609020204030204" pitchFamily="49" charset="0"/>
              </a:rPr>
              <a:t>    </a:t>
            </a: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Perform a slightly different </a:t>
            </a:r>
            <a:r>
              <a:rPr lang="en-US" sz="1400" dirty="0" err="1" smtClean="0">
                <a:latin typeface="Consolas" panose="020B0609020204030204" pitchFamily="49" charset="0"/>
                <a:cs typeface="Consolas" panose="020B0609020204030204" pitchFamily="49" charset="0"/>
              </a:rPr>
              <a:t>gcd</a:t>
            </a:r>
            <a:r>
              <a:rPr lang="en-US" sz="1400" dirty="0" smtClean="0">
                <a:latin typeface="Consolas" panose="020B0609020204030204" pitchFamily="49" charset="0"/>
                <a:cs typeface="Consolas" panose="020B0609020204030204" pitchFamily="49" charset="0"/>
              </a:rPr>
              <a:t> algorithm</a:t>
            </a:r>
            <a:endParaRPr lang="en-CA" sz="1400" dirty="0" smtClean="0">
              <a:latin typeface="Consolas" panose="020B0609020204030204" pitchFamily="49" charset="0"/>
              <a:cs typeface="Consolas" panose="020B0609020204030204" pitchFamily="49" charset="0"/>
            </a:endParaRPr>
          </a:p>
          <a:p>
            <a:pPr marL="800100" lvl="2" indent="0">
              <a:buNone/>
            </a:pPr>
            <a:r>
              <a:rPr lang="en-US" sz="1400" dirty="0" smtClean="0">
                <a:latin typeface="Consolas" panose="020B0609020204030204" pitchFamily="49" charset="0"/>
                <a:cs typeface="Consolas" panose="020B0609020204030204" pitchFamily="49" charset="0"/>
              </a:rPr>
              <a:t>    </a:t>
            </a:r>
            <a:r>
              <a:rPr lang="en-US" sz="1400" dirty="0" err="1" smtClean="0">
                <a:latin typeface="Consolas" panose="020B0609020204030204" pitchFamily="49" charset="0"/>
                <a:cs typeface="Consolas" panose="020B0609020204030204" pitchFamily="49" charset="0"/>
              </a:rPr>
              <a:t>int</a:t>
            </a:r>
            <a:r>
              <a:rPr lang="en-US" sz="1400" dirty="0" smtClean="0">
                <a:latin typeface="Consolas" panose="020B0609020204030204" pitchFamily="49" charset="0"/>
                <a:cs typeface="Consolas" panose="020B0609020204030204" pitchFamily="49" charset="0"/>
              </a:rPr>
              <a:t> rem{</a:t>
            </a:r>
            <a:r>
              <a:rPr lang="en-US" sz="1400" dirty="0" err="1" smtClean="0">
                <a:latin typeface="Consolas" panose="020B0609020204030204" pitchFamily="49" charset="0"/>
                <a:cs typeface="Consolas" panose="020B0609020204030204" pitchFamily="49" charset="0"/>
              </a:rPr>
              <a:t>m%n</a:t>
            </a:r>
            <a:r>
              <a:rPr lang="en-US" sz="1400" dirty="0" smtClean="0">
                <a:latin typeface="Consolas" panose="020B0609020204030204" pitchFamily="49" charset="0"/>
                <a:cs typeface="Consolas" panose="020B0609020204030204" pitchFamily="49" charset="0"/>
              </a:rPr>
              <a:t>};               // We now have m, n, </a:t>
            </a:r>
            <a:r>
              <a:rPr lang="en-US" sz="1400" dirty="0" err="1" smtClean="0">
                <a:latin typeface="Consolas" panose="020B0609020204030204" pitchFamily="49" charset="0"/>
                <a:cs typeface="Consolas" panose="020B0609020204030204" pitchFamily="49" charset="0"/>
              </a:rPr>
              <a:t>m%n</a:t>
            </a:r>
            <a:endParaRPr lang="en-US" sz="1400" dirty="0" smtClean="0">
              <a:latin typeface="Consolas" panose="020B0609020204030204" pitchFamily="49" charset="0"/>
              <a:cs typeface="Consolas" panose="020B0609020204030204" pitchFamily="49" charset="0"/>
            </a:endParaRPr>
          </a:p>
          <a:p>
            <a:pPr marL="800100" lvl="2" indent="0">
              <a:buNone/>
            </a:pPr>
            <a:endParaRPr lang="en-CA" sz="1400" dirty="0" smtClean="0">
              <a:latin typeface="Consolas" panose="020B0609020204030204" pitchFamily="49" charset="0"/>
              <a:cs typeface="Consolas" panose="020B0609020204030204" pitchFamily="49" charset="0"/>
            </a:endParaRPr>
          </a:p>
          <a:p>
            <a:pPr marL="800100" lvl="2" indent="0">
              <a:buNone/>
            </a:pPr>
            <a:r>
              <a:rPr lang="en-CA" sz="1400" dirty="0" smtClean="0">
                <a:latin typeface="Consolas" panose="020B0609020204030204" pitchFamily="49" charset="0"/>
                <a:cs typeface="Consolas" panose="020B0609020204030204" pitchFamily="49" charset="0"/>
              </a:rPr>
              <a:t>    while ( rem != 0 ) {</a:t>
            </a:r>
          </a:p>
          <a:p>
            <a:pPr marL="800100" lvl="2" indent="0">
              <a:buNone/>
            </a:pPr>
            <a:r>
              <a:rPr lang="en-US" sz="1400" dirty="0" smtClean="0">
                <a:latin typeface="Consolas" panose="020B0609020204030204" pitchFamily="49" charset="0"/>
                <a:cs typeface="Consolas" panose="020B0609020204030204" pitchFamily="49" charset="0"/>
              </a:rPr>
              <a:t>        m = n;</a:t>
            </a:r>
          </a:p>
          <a:p>
            <a:pPr marL="800100" lvl="2" indent="0">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n = rem;</a:t>
            </a:r>
          </a:p>
          <a:p>
            <a:pPr marL="800100" lvl="2" indent="0">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rem = </a:t>
            </a:r>
            <a:r>
              <a:rPr lang="en-US" sz="1400" dirty="0" err="1" smtClean="0">
                <a:latin typeface="Consolas" panose="020B0609020204030204" pitchFamily="49" charset="0"/>
                <a:cs typeface="Consolas" panose="020B0609020204030204" pitchFamily="49" charset="0"/>
              </a:rPr>
              <a:t>m%n</a:t>
            </a:r>
            <a:r>
              <a:rPr lang="en-US" sz="1400" dirty="0" smtClean="0">
                <a:latin typeface="Consolas" panose="020B0609020204030204" pitchFamily="49" charset="0"/>
                <a:cs typeface="Consolas" panose="020B0609020204030204" pitchFamily="49" charset="0"/>
              </a:rPr>
              <a:t>;</a:t>
            </a:r>
            <a:endParaRPr lang="en-US" sz="1400" dirty="0" smtClean="0">
              <a:latin typeface="Consolas" panose="020B0609020204030204" pitchFamily="49" charset="0"/>
              <a:cs typeface="Consolas" panose="020B0609020204030204" pitchFamily="49" charset="0"/>
            </a:endParaRPr>
          </a:p>
          <a:p>
            <a:pPr marL="800100" lvl="2" indent="0">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a:t>
            </a:r>
          </a:p>
          <a:p>
            <a:pPr marL="800100" lvl="2" indent="0">
              <a:buNone/>
            </a:pPr>
            <a:endParaRPr lang="en-US" sz="1400" dirty="0">
              <a:latin typeface="Consolas" panose="020B0609020204030204" pitchFamily="49" charset="0"/>
              <a:cs typeface="Consolas" panose="020B0609020204030204" pitchFamily="49" charset="0"/>
            </a:endParaRPr>
          </a:p>
          <a:p>
            <a:pPr marL="800100" lvl="2" indent="0">
              <a:buNone/>
            </a:pPr>
            <a:r>
              <a:rPr lang="en-US" sz="1400" dirty="0" smtClean="0">
                <a:latin typeface="Consolas" panose="020B0609020204030204" pitchFamily="49" charset="0"/>
                <a:cs typeface="Consolas" panose="020B0609020204030204" pitchFamily="49" charset="0"/>
              </a:rPr>
              <a:t>    </a:t>
            </a:r>
            <a:r>
              <a:rPr lang="en-US" sz="1400" dirty="0" err="1">
                <a:latin typeface="Consolas" panose="020B0609020204030204" pitchFamily="49" charset="0"/>
                <a:cs typeface="Consolas" panose="020B0609020204030204" pitchFamily="49" charset="0"/>
              </a:rPr>
              <a:t>std</a:t>
            </a:r>
            <a:r>
              <a:rPr lang="en-US" sz="1400" dirty="0">
                <a:latin typeface="Consolas" panose="020B0609020204030204" pitchFamily="49" charset="0"/>
                <a:cs typeface="Consolas" panose="020B0609020204030204" pitchFamily="49" charset="0"/>
              </a:rPr>
              <a:t>::</a:t>
            </a:r>
            <a:r>
              <a:rPr lang="en-US" sz="1400" dirty="0" err="1">
                <a:latin typeface="Consolas" panose="020B0609020204030204" pitchFamily="49" charset="0"/>
                <a:cs typeface="Consolas" panose="020B0609020204030204" pitchFamily="49" charset="0"/>
              </a:rPr>
              <a:t>cout</a:t>
            </a:r>
            <a:r>
              <a:rPr lang="en-US" sz="1400" dirty="0">
                <a:latin typeface="Consolas" panose="020B0609020204030204" pitchFamily="49" charset="0"/>
                <a:cs typeface="Consolas" panose="020B0609020204030204" pitchFamily="49" charset="0"/>
              </a:rPr>
              <a:t> &lt;&lt; "The </a:t>
            </a:r>
            <a:r>
              <a:rPr lang="en-US" sz="1400" dirty="0" err="1">
                <a:latin typeface="Consolas" panose="020B0609020204030204" pitchFamily="49" charset="0"/>
                <a:cs typeface="Consolas" panose="020B0609020204030204" pitchFamily="49" charset="0"/>
              </a:rPr>
              <a:t>gcd</a:t>
            </a:r>
            <a:r>
              <a:rPr lang="en-US" sz="1400" dirty="0">
                <a:latin typeface="Consolas" panose="020B0609020204030204" pitchFamily="49" charset="0"/>
                <a:cs typeface="Consolas" panose="020B0609020204030204" pitchFamily="49" charset="0"/>
              </a:rPr>
              <a:t> is " &lt;&lt; n &lt;&lt; </a:t>
            </a:r>
            <a:r>
              <a:rPr lang="en-US" sz="1400" dirty="0" err="1">
                <a:latin typeface="Consolas" panose="020B0609020204030204" pitchFamily="49" charset="0"/>
                <a:cs typeface="Consolas" panose="020B0609020204030204" pitchFamily="49" charset="0"/>
              </a:rPr>
              <a:t>std</a:t>
            </a:r>
            <a:r>
              <a:rPr lang="en-US" sz="1400" dirty="0">
                <a:latin typeface="Consolas" panose="020B0609020204030204" pitchFamily="49" charset="0"/>
                <a:cs typeface="Consolas" panose="020B0609020204030204" pitchFamily="49" charset="0"/>
              </a:rPr>
              <a:t>::</a:t>
            </a:r>
            <a:r>
              <a:rPr lang="en-US" sz="1400" dirty="0" err="1">
                <a:latin typeface="Consolas" panose="020B0609020204030204" pitchFamily="49" charset="0"/>
                <a:cs typeface="Consolas" panose="020B0609020204030204" pitchFamily="49" charset="0"/>
              </a:rPr>
              <a:t>endl</a:t>
            </a:r>
            <a:r>
              <a:rPr lang="en-US" sz="1400" dirty="0">
                <a:latin typeface="Consolas" panose="020B0609020204030204" pitchFamily="49" charset="0"/>
                <a:cs typeface="Consolas" panose="020B0609020204030204" pitchFamily="49" charset="0"/>
              </a:rPr>
              <a:t>;</a:t>
            </a:r>
            <a:endParaRPr lang="en-US" sz="1400" dirty="0" smtClean="0">
              <a:latin typeface="Consolas" panose="020B0609020204030204" pitchFamily="49" charset="0"/>
              <a:cs typeface="Consolas" panose="020B0609020204030204" pitchFamily="49" charset="0"/>
            </a:endParaRPr>
          </a:p>
          <a:p>
            <a:pPr marL="800100" lvl="2" indent="0">
              <a:buNone/>
            </a:pPr>
            <a:endParaRPr lang="en-US" sz="1400" dirty="0" smtClean="0">
              <a:latin typeface="Consolas" panose="020B0609020204030204" pitchFamily="49" charset="0"/>
              <a:cs typeface="Consolas" panose="020B0609020204030204" pitchFamily="49" charset="0"/>
            </a:endParaRPr>
          </a:p>
          <a:p>
            <a:pPr marL="800100" lvl="2" indent="0">
              <a:buNone/>
            </a:pPr>
            <a:r>
              <a:rPr lang="en-US" sz="1400" dirty="0" smtClean="0">
                <a:latin typeface="Consolas" panose="020B0609020204030204" pitchFamily="49" charset="0"/>
                <a:cs typeface="Consolas" panose="020B0609020204030204" pitchFamily="49" charset="0"/>
              </a:rPr>
              <a:t>    return 0;</a:t>
            </a:r>
            <a:endParaRPr lang="en-US" sz="1400" dirty="0">
              <a:latin typeface="Consolas" panose="020B0609020204030204" pitchFamily="49" charset="0"/>
              <a:cs typeface="Consolas" panose="020B0609020204030204" pitchFamily="49" charset="0"/>
            </a:endParaRPr>
          </a:p>
          <a:p>
            <a:pPr marL="800100" lvl="2" indent="0">
              <a:buNone/>
            </a:pPr>
            <a:r>
              <a:rPr lang="en-US" sz="1400" dirty="0" smtClean="0">
                <a:latin typeface="Consolas" panose="020B0609020204030204" pitchFamily="49" charset="0"/>
                <a:cs typeface="Consolas" panose="020B0609020204030204" pitchFamily="49" charset="0"/>
              </a:rPr>
              <a:t>}</a:t>
            </a:r>
          </a:p>
        </p:txBody>
      </p:sp>
      <p:sp>
        <p:nvSpPr>
          <p:cNvPr id="2" name="Title 1"/>
          <p:cNvSpPr>
            <a:spLocks noGrp="1"/>
          </p:cNvSpPr>
          <p:nvPr>
            <p:ph type="title"/>
          </p:nvPr>
        </p:nvSpPr>
        <p:spPr/>
        <p:txBody>
          <a:bodyPr/>
          <a:lstStyle/>
          <a:p>
            <a:r>
              <a:rPr lang="en-CA" dirty="0" smtClean="0"/>
              <a:t>The greatest-common divisor</a:t>
            </a:r>
            <a:endParaRPr lang="en-CA" dirty="0"/>
          </a:p>
        </p:txBody>
      </p:sp>
      <p:sp>
        <p:nvSpPr>
          <p:cNvPr id="5" name="Rounded Rectangle 4"/>
          <p:cNvSpPr/>
          <p:nvPr/>
        </p:nvSpPr>
        <p:spPr>
          <a:xfrm>
            <a:off x="1666280" y="3647120"/>
            <a:ext cx="1404156" cy="32403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ounded Rectangle 5"/>
          <p:cNvSpPr/>
          <p:nvPr/>
        </p:nvSpPr>
        <p:spPr>
          <a:xfrm>
            <a:off x="2051720" y="4460416"/>
            <a:ext cx="1224136" cy="76878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152558961"/>
      </p:ext>
    </p:extLst>
  </p:cSld>
  <p:clrMapOvr>
    <a:masterClrMapping/>
  </p:clrMapOvr>
  <mc:AlternateContent xmlns:mc="http://schemas.openxmlformats.org/markup-compatibility/2006">
    <mc:Choice xmlns:p14="http://schemas.microsoft.com/office/powerpoint/2010/main" Requires="p14">
      <p:transition spd="slow" p14:dur="2000" advTm="63922"/>
    </mc:Choice>
    <mc:Fallback>
      <p:transition spd="slow" advTm="639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8"/>
                </p:tgtEl>
              </p:cMediaNode>
            </p:audio>
          </p:childTnLst>
        </p:cTn>
      </p:par>
    </p:tnLst>
    <p:bldLst>
      <p:bldP spid="5" grpId="0" animBg="1"/>
      <p:bldP spid="5" grpId="1"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lvl="0"/>
            <a:r>
              <a:rPr lang="en-CA" dirty="0" smtClean="0">
                <a:solidFill>
                  <a:prstClr val="black"/>
                </a:solidFill>
              </a:rPr>
              <a:t>Testing:</a:t>
            </a:r>
          </a:p>
          <a:p>
            <a:pPr lvl="1"/>
            <a:r>
              <a:rPr lang="en-US" dirty="0" smtClean="0">
                <a:solidFill>
                  <a:prstClr val="black"/>
                </a:solidFill>
              </a:rPr>
              <a:t>Testing two prime numbers: the </a:t>
            </a:r>
            <a:r>
              <a:rPr lang="en-US" dirty="0" err="1" smtClean="0">
                <a:solidFill>
                  <a:prstClr val="black"/>
                </a:solidFill>
              </a:rPr>
              <a:t>gcd</a:t>
            </a:r>
            <a:r>
              <a:rPr lang="en-US" dirty="0" smtClean="0">
                <a:solidFill>
                  <a:prstClr val="black"/>
                </a:solidFill>
              </a:rPr>
              <a:t> should be 1</a:t>
            </a:r>
            <a:endParaRPr lang="en-CA" dirty="0" smtClean="0">
              <a:solidFill>
                <a:prstClr val="black"/>
              </a:solidFill>
            </a:endParaRPr>
          </a:p>
          <a:p>
            <a:pPr marL="1314450" lvl="3" indent="0">
              <a:buNone/>
            </a:pPr>
            <a:r>
              <a:rPr lang="en-US" sz="1400" dirty="0" smtClean="0">
                <a:latin typeface="Consolas" panose="020B0609020204030204" pitchFamily="49" charset="0"/>
                <a:cs typeface="Consolas" panose="020B0609020204030204" pitchFamily="49" charset="0"/>
              </a:rPr>
              <a:t>Enter the first integer: 157</a:t>
            </a:r>
          </a:p>
          <a:p>
            <a:pPr marL="1314450" lvl="3" indent="0">
              <a:buNone/>
            </a:pPr>
            <a:r>
              <a:rPr lang="en-US" sz="1400" dirty="0" smtClean="0">
                <a:latin typeface="Consolas" panose="020B0609020204030204" pitchFamily="49" charset="0"/>
                <a:cs typeface="Consolas" panose="020B0609020204030204" pitchFamily="49" charset="0"/>
              </a:rPr>
              <a:t>Enter a second integer: 521</a:t>
            </a:r>
          </a:p>
          <a:p>
            <a:pPr marL="1314450" lvl="3" indent="0">
              <a:buNone/>
            </a:pPr>
            <a:r>
              <a:rPr lang="en-US" sz="1400" dirty="0" smtClean="0">
                <a:latin typeface="Consolas" panose="020B0609020204030204" pitchFamily="49" charset="0"/>
                <a:cs typeface="Consolas" panose="020B0609020204030204" pitchFamily="49" charset="0"/>
              </a:rPr>
              <a:t>The </a:t>
            </a:r>
            <a:r>
              <a:rPr lang="en-US" sz="1400" dirty="0" err="1" smtClean="0">
                <a:latin typeface="Consolas" panose="020B0609020204030204" pitchFamily="49" charset="0"/>
                <a:cs typeface="Consolas" panose="020B0609020204030204" pitchFamily="49" charset="0"/>
              </a:rPr>
              <a:t>gcd</a:t>
            </a:r>
            <a:r>
              <a:rPr lang="en-US" sz="1400" dirty="0" smtClean="0">
                <a:latin typeface="Consolas" panose="020B0609020204030204" pitchFamily="49" charset="0"/>
                <a:cs typeface="Consolas" panose="020B0609020204030204" pitchFamily="49" charset="0"/>
              </a:rPr>
              <a:t> is 1</a:t>
            </a:r>
          </a:p>
          <a:p>
            <a:pPr lvl="1"/>
            <a:r>
              <a:rPr lang="en-US" dirty="0" smtClean="0">
                <a:solidFill>
                  <a:prstClr val="black"/>
                </a:solidFill>
              </a:rPr>
              <a:t>Testing a multiple of a number: </a:t>
            </a:r>
            <a:r>
              <a:rPr lang="en-US" dirty="0" err="1">
                <a:solidFill>
                  <a:prstClr val="black"/>
                </a:solidFill>
              </a:rPr>
              <a:t>gcd</a:t>
            </a:r>
            <a:r>
              <a:rPr lang="en-US" dirty="0">
                <a:solidFill>
                  <a:prstClr val="black"/>
                </a:solidFill>
              </a:rPr>
              <a:t> should be </a:t>
            </a:r>
            <a:r>
              <a:rPr lang="en-US" dirty="0" smtClean="0">
                <a:solidFill>
                  <a:prstClr val="black"/>
                </a:solidFill>
              </a:rPr>
              <a:t>smaller</a:t>
            </a:r>
            <a:endParaRPr lang="en-CA" dirty="0">
              <a:solidFill>
                <a:prstClr val="black"/>
              </a:solidFill>
            </a:endParaRPr>
          </a:p>
          <a:p>
            <a:pPr marL="1314450" lvl="3" indent="0">
              <a:buNone/>
            </a:pPr>
            <a:r>
              <a:rPr lang="en-US" sz="1400" dirty="0">
                <a:latin typeface="Consolas" panose="020B0609020204030204" pitchFamily="49" charset="0"/>
                <a:cs typeface="Consolas" panose="020B0609020204030204" pitchFamily="49" charset="0"/>
              </a:rPr>
              <a:t>Enter the first integer: </a:t>
            </a:r>
            <a:r>
              <a:rPr lang="en-US" sz="1400" dirty="0" smtClean="0">
                <a:latin typeface="Consolas" panose="020B0609020204030204" pitchFamily="49" charset="0"/>
                <a:cs typeface="Consolas" panose="020B0609020204030204" pitchFamily="49" charset="0"/>
              </a:rPr>
              <a:t>53241</a:t>
            </a:r>
            <a:endParaRPr lang="en-US" sz="1400" dirty="0">
              <a:latin typeface="Consolas" panose="020B0609020204030204" pitchFamily="49" charset="0"/>
              <a:cs typeface="Consolas" panose="020B0609020204030204" pitchFamily="49" charset="0"/>
            </a:endParaRPr>
          </a:p>
          <a:p>
            <a:pPr marL="1314450" lvl="3" indent="0">
              <a:buNone/>
            </a:pPr>
            <a:r>
              <a:rPr lang="en-US" sz="1400" dirty="0">
                <a:latin typeface="Consolas" panose="020B0609020204030204" pitchFamily="49" charset="0"/>
                <a:cs typeface="Consolas" panose="020B0609020204030204" pitchFamily="49" charset="0"/>
              </a:rPr>
              <a:t>Enter a second integer: </a:t>
            </a:r>
            <a:r>
              <a:rPr lang="en-US" sz="1400" dirty="0" smtClean="0">
                <a:latin typeface="Consolas" panose="020B0609020204030204" pitchFamily="49" charset="0"/>
                <a:cs typeface="Consolas" panose="020B0609020204030204" pitchFamily="49" charset="0"/>
              </a:rPr>
              <a:t>48609033</a:t>
            </a:r>
            <a:endParaRPr lang="en-US" sz="1400" dirty="0">
              <a:latin typeface="Consolas" panose="020B0609020204030204" pitchFamily="49" charset="0"/>
              <a:cs typeface="Consolas" panose="020B0609020204030204" pitchFamily="49" charset="0"/>
            </a:endParaRPr>
          </a:p>
          <a:p>
            <a:pPr marL="1314450" lvl="3" indent="0">
              <a:buNone/>
            </a:pPr>
            <a:r>
              <a:rPr lang="en-US" sz="1400" dirty="0">
                <a:latin typeface="Consolas" panose="020B0609020204030204" pitchFamily="49" charset="0"/>
                <a:cs typeface="Consolas" panose="020B0609020204030204" pitchFamily="49" charset="0"/>
              </a:rPr>
              <a:t>The </a:t>
            </a:r>
            <a:r>
              <a:rPr lang="en-US" sz="1400" dirty="0" err="1">
                <a:latin typeface="Consolas" panose="020B0609020204030204" pitchFamily="49" charset="0"/>
                <a:cs typeface="Consolas" panose="020B0609020204030204" pitchFamily="49" charset="0"/>
              </a:rPr>
              <a:t>gcd</a:t>
            </a:r>
            <a:r>
              <a:rPr lang="en-US" sz="1400" dirty="0">
                <a:latin typeface="Consolas" panose="020B0609020204030204" pitchFamily="49" charset="0"/>
                <a:cs typeface="Consolas" panose="020B0609020204030204" pitchFamily="49" charset="0"/>
              </a:rPr>
              <a:t> is </a:t>
            </a:r>
            <a:r>
              <a:rPr lang="en-US" sz="1400" dirty="0" smtClean="0">
                <a:latin typeface="Consolas" panose="020B0609020204030204" pitchFamily="49" charset="0"/>
                <a:cs typeface="Consolas" panose="020B0609020204030204" pitchFamily="49" charset="0"/>
              </a:rPr>
              <a:t>53241</a:t>
            </a:r>
            <a:endParaRPr lang="en-US" sz="1400" dirty="0">
              <a:latin typeface="Consolas" panose="020B0609020204030204" pitchFamily="49" charset="0"/>
              <a:cs typeface="Consolas" panose="020B0609020204030204" pitchFamily="49" charset="0"/>
            </a:endParaRPr>
          </a:p>
          <a:p>
            <a:pPr lvl="1"/>
            <a:r>
              <a:rPr lang="en-US" dirty="0" smtClean="0">
                <a:solidFill>
                  <a:prstClr val="black"/>
                </a:solidFill>
              </a:rPr>
              <a:t>Testing two relatively prime composites: </a:t>
            </a:r>
            <a:r>
              <a:rPr lang="en-US" dirty="0" err="1">
                <a:solidFill>
                  <a:prstClr val="black"/>
                </a:solidFill>
              </a:rPr>
              <a:t>gcd</a:t>
            </a:r>
            <a:r>
              <a:rPr lang="en-US" dirty="0">
                <a:solidFill>
                  <a:prstClr val="black"/>
                </a:solidFill>
              </a:rPr>
              <a:t> should be </a:t>
            </a:r>
            <a:r>
              <a:rPr lang="en-US" dirty="0" smtClean="0">
                <a:solidFill>
                  <a:prstClr val="black"/>
                </a:solidFill>
              </a:rPr>
              <a:t>1</a:t>
            </a:r>
            <a:endParaRPr lang="en-CA" dirty="0">
              <a:solidFill>
                <a:prstClr val="black"/>
              </a:solidFill>
            </a:endParaRPr>
          </a:p>
          <a:p>
            <a:pPr marL="1314450" lvl="3" indent="0">
              <a:buNone/>
            </a:pPr>
            <a:r>
              <a:rPr lang="en-US" sz="1400" dirty="0">
                <a:latin typeface="Consolas" panose="020B0609020204030204" pitchFamily="49" charset="0"/>
                <a:cs typeface="Consolas" panose="020B0609020204030204" pitchFamily="49" charset="0"/>
              </a:rPr>
              <a:t>Enter the first integer: </a:t>
            </a:r>
            <a:r>
              <a:rPr lang="en-US" sz="1400" dirty="0" smtClean="0">
                <a:latin typeface="Consolas" panose="020B0609020204030204" pitchFamily="49" charset="0"/>
                <a:cs typeface="Consolas" panose="020B0609020204030204" pitchFamily="49" charset="0"/>
              </a:rPr>
              <a:t>43010</a:t>
            </a:r>
            <a:endParaRPr lang="en-US" sz="1400" dirty="0">
              <a:latin typeface="Consolas" panose="020B0609020204030204" pitchFamily="49" charset="0"/>
              <a:cs typeface="Consolas" panose="020B0609020204030204" pitchFamily="49" charset="0"/>
            </a:endParaRPr>
          </a:p>
          <a:p>
            <a:pPr marL="1314450" lvl="3" indent="0">
              <a:buNone/>
            </a:pPr>
            <a:r>
              <a:rPr lang="en-US" sz="1400" dirty="0">
                <a:latin typeface="Consolas" panose="020B0609020204030204" pitchFamily="49" charset="0"/>
                <a:cs typeface="Consolas" panose="020B0609020204030204" pitchFamily="49" charset="0"/>
              </a:rPr>
              <a:t>Enter a second integer: </a:t>
            </a:r>
            <a:r>
              <a:rPr lang="en-US" sz="1400" dirty="0" smtClean="0">
                <a:latin typeface="Consolas" panose="020B0609020204030204" pitchFamily="49" charset="0"/>
                <a:cs typeface="Consolas" panose="020B0609020204030204" pitchFamily="49" charset="0"/>
              </a:rPr>
              <a:t>150423</a:t>
            </a:r>
            <a:endParaRPr lang="en-US" sz="1400" dirty="0">
              <a:latin typeface="Consolas" panose="020B0609020204030204" pitchFamily="49" charset="0"/>
              <a:cs typeface="Consolas" panose="020B0609020204030204" pitchFamily="49" charset="0"/>
            </a:endParaRPr>
          </a:p>
          <a:p>
            <a:pPr marL="1314450" lvl="3" indent="0">
              <a:buNone/>
            </a:pPr>
            <a:r>
              <a:rPr lang="en-US" sz="1400" dirty="0">
                <a:latin typeface="Consolas" panose="020B0609020204030204" pitchFamily="49" charset="0"/>
                <a:cs typeface="Consolas" panose="020B0609020204030204" pitchFamily="49" charset="0"/>
              </a:rPr>
              <a:t>The </a:t>
            </a:r>
            <a:r>
              <a:rPr lang="en-US" sz="1400" dirty="0" err="1">
                <a:latin typeface="Consolas" panose="020B0609020204030204" pitchFamily="49" charset="0"/>
                <a:cs typeface="Consolas" panose="020B0609020204030204" pitchFamily="49" charset="0"/>
              </a:rPr>
              <a:t>gcd</a:t>
            </a:r>
            <a:r>
              <a:rPr lang="en-US" sz="1400" dirty="0">
                <a:latin typeface="Consolas" panose="020B0609020204030204" pitchFamily="49" charset="0"/>
                <a:cs typeface="Consolas" panose="020B0609020204030204" pitchFamily="49" charset="0"/>
              </a:rPr>
              <a:t> is </a:t>
            </a:r>
            <a:r>
              <a:rPr lang="en-US" sz="1400" dirty="0" smtClean="0">
                <a:latin typeface="Consolas" panose="020B0609020204030204" pitchFamily="49" charset="0"/>
                <a:cs typeface="Consolas" panose="020B0609020204030204" pitchFamily="49" charset="0"/>
              </a:rPr>
              <a:t>1</a:t>
            </a:r>
            <a:endParaRPr lang="en-US" sz="1400" dirty="0">
              <a:latin typeface="Consolas" panose="020B0609020204030204" pitchFamily="49" charset="0"/>
              <a:cs typeface="Consolas" panose="020B0609020204030204" pitchFamily="49" charset="0"/>
            </a:endParaRPr>
          </a:p>
          <a:p>
            <a:pPr lvl="1"/>
            <a:r>
              <a:rPr lang="en-US" dirty="0">
                <a:solidFill>
                  <a:prstClr val="black"/>
                </a:solidFill>
              </a:rPr>
              <a:t>Testing two </a:t>
            </a:r>
            <a:r>
              <a:rPr lang="en-US" dirty="0" smtClean="0">
                <a:solidFill>
                  <a:prstClr val="black"/>
                </a:solidFill>
              </a:rPr>
              <a:t>highly composite numbers: </a:t>
            </a:r>
            <a:r>
              <a:rPr lang="en-US" dirty="0" err="1">
                <a:solidFill>
                  <a:prstClr val="black"/>
                </a:solidFill>
              </a:rPr>
              <a:t>gcd</a:t>
            </a:r>
            <a:r>
              <a:rPr lang="en-US" dirty="0">
                <a:solidFill>
                  <a:prstClr val="black"/>
                </a:solidFill>
              </a:rPr>
              <a:t> </a:t>
            </a:r>
            <a:r>
              <a:rPr lang="en-US" dirty="0" smtClean="0">
                <a:solidFill>
                  <a:prstClr val="black"/>
                </a:solidFill>
              </a:rPr>
              <a:t>should be 2310</a:t>
            </a:r>
            <a:endParaRPr lang="en-CA" dirty="0">
              <a:solidFill>
                <a:prstClr val="black"/>
              </a:solidFill>
            </a:endParaRPr>
          </a:p>
          <a:p>
            <a:pPr marL="1314450" lvl="3" indent="0">
              <a:buNone/>
            </a:pPr>
            <a:r>
              <a:rPr lang="en-US" sz="1400" dirty="0">
                <a:latin typeface="Consolas" panose="020B0609020204030204" pitchFamily="49" charset="0"/>
                <a:cs typeface="Consolas" panose="020B0609020204030204" pitchFamily="49" charset="0"/>
              </a:rPr>
              <a:t>Enter the first integer: </a:t>
            </a:r>
            <a:r>
              <a:rPr lang="en-US" sz="1400" dirty="0" smtClean="0">
                <a:latin typeface="Consolas" panose="020B0609020204030204" pitchFamily="49" charset="0"/>
                <a:cs typeface="Consolas" panose="020B0609020204030204" pitchFamily="49" charset="0"/>
              </a:rPr>
              <a:t>48510</a:t>
            </a:r>
            <a:endParaRPr lang="en-US" sz="1400" dirty="0">
              <a:latin typeface="Consolas" panose="020B0609020204030204" pitchFamily="49" charset="0"/>
              <a:cs typeface="Consolas" panose="020B0609020204030204" pitchFamily="49" charset="0"/>
            </a:endParaRPr>
          </a:p>
          <a:p>
            <a:pPr marL="1314450" lvl="3" indent="0">
              <a:buNone/>
            </a:pPr>
            <a:r>
              <a:rPr lang="en-US" sz="1400" dirty="0">
                <a:latin typeface="Consolas" panose="020B0609020204030204" pitchFamily="49" charset="0"/>
                <a:cs typeface="Consolas" panose="020B0609020204030204" pitchFamily="49" charset="0"/>
              </a:rPr>
              <a:t>Enter a second integer: </a:t>
            </a:r>
            <a:r>
              <a:rPr lang="en-US" sz="1400" dirty="0" smtClean="0">
                <a:latin typeface="Consolas" panose="020B0609020204030204" pitchFamily="49" charset="0"/>
                <a:cs typeface="Consolas" panose="020B0609020204030204" pitchFamily="49" charset="0"/>
              </a:rPr>
              <a:t>254100</a:t>
            </a:r>
            <a:endParaRPr lang="en-US" sz="1400" dirty="0">
              <a:latin typeface="Consolas" panose="020B0609020204030204" pitchFamily="49" charset="0"/>
              <a:cs typeface="Consolas" panose="020B0609020204030204" pitchFamily="49" charset="0"/>
            </a:endParaRPr>
          </a:p>
          <a:p>
            <a:pPr marL="1314450" lvl="3" indent="0">
              <a:buNone/>
            </a:pPr>
            <a:r>
              <a:rPr lang="en-US" sz="1400" dirty="0">
                <a:latin typeface="Consolas" panose="020B0609020204030204" pitchFamily="49" charset="0"/>
                <a:cs typeface="Consolas" panose="020B0609020204030204" pitchFamily="49" charset="0"/>
              </a:rPr>
              <a:t>The </a:t>
            </a:r>
            <a:r>
              <a:rPr lang="en-US" sz="1400" dirty="0" err="1">
                <a:latin typeface="Consolas" panose="020B0609020204030204" pitchFamily="49" charset="0"/>
                <a:cs typeface="Consolas" panose="020B0609020204030204" pitchFamily="49" charset="0"/>
              </a:rPr>
              <a:t>gcd</a:t>
            </a:r>
            <a:r>
              <a:rPr lang="en-US" sz="1400" dirty="0">
                <a:latin typeface="Consolas" panose="020B0609020204030204" pitchFamily="49" charset="0"/>
                <a:cs typeface="Consolas" panose="020B0609020204030204" pitchFamily="49" charset="0"/>
              </a:rPr>
              <a:t> is </a:t>
            </a:r>
            <a:r>
              <a:rPr lang="en-US" sz="1400" dirty="0" smtClean="0">
                <a:latin typeface="Consolas" panose="020B0609020204030204" pitchFamily="49" charset="0"/>
                <a:cs typeface="Consolas" panose="020B0609020204030204" pitchFamily="49" charset="0"/>
              </a:rPr>
              <a:t>2310</a:t>
            </a:r>
            <a:endParaRPr lang="en-US" sz="1400" dirty="0">
              <a:latin typeface="Consolas" panose="020B0609020204030204" pitchFamily="49" charset="0"/>
              <a:cs typeface="Consolas" panose="020B0609020204030204" pitchFamily="49" charset="0"/>
            </a:endParaRPr>
          </a:p>
          <a:p>
            <a:pPr marL="1314450" lvl="3" indent="0">
              <a:buNone/>
            </a:pPr>
            <a:endParaRPr lang="en-US" sz="1400" dirty="0" smtClean="0">
              <a:latin typeface="Consolas" panose="020B0609020204030204" pitchFamily="49" charset="0"/>
              <a:cs typeface="Consolas" panose="020B0609020204030204" pitchFamily="49" charset="0"/>
            </a:endParaRPr>
          </a:p>
        </p:txBody>
      </p:sp>
      <p:sp>
        <p:nvSpPr>
          <p:cNvPr id="2" name="Title 1"/>
          <p:cNvSpPr>
            <a:spLocks noGrp="1"/>
          </p:cNvSpPr>
          <p:nvPr>
            <p:ph type="title"/>
          </p:nvPr>
        </p:nvSpPr>
        <p:spPr/>
        <p:txBody>
          <a:bodyPr/>
          <a:lstStyle/>
          <a:p>
            <a:r>
              <a:rPr lang="en-CA" dirty="0" smtClean="0"/>
              <a:t>The greatest-common divisor</a:t>
            </a:r>
            <a:endParaRPr lang="en-CA"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254159133"/>
      </p:ext>
    </p:extLst>
  </p:cSld>
  <p:clrMapOvr>
    <a:masterClrMapping/>
  </p:clrMapOvr>
  <mc:AlternateContent xmlns:mc="http://schemas.openxmlformats.org/markup-compatibility/2006">
    <mc:Choice xmlns:p14="http://schemas.microsoft.com/office/powerpoint/2010/main" Requires="p14">
      <p:transition spd="slow" p14:dur="2000" advTm="118679"/>
    </mc:Choice>
    <mc:Fallback>
      <p:transition spd="slow" advTm="1186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3" end="13"/>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14" end="14"/>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15" end="15"/>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lvl="0"/>
            <a:r>
              <a:rPr lang="en-CA" dirty="0" smtClean="0">
                <a:solidFill>
                  <a:prstClr val="black"/>
                </a:solidFill>
              </a:rPr>
              <a:t>Testing with negative numbers:</a:t>
            </a:r>
          </a:p>
          <a:p>
            <a:pPr marL="1314450" lvl="3" indent="0">
              <a:buNone/>
            </a:pPr>
            <a:r>
              <a:rPr lang="en-US" sz="1400" dirty="0" smtClean="0">
                <a:latin typeface="Consolas" panose="020B0609020204030204" pitchFamily="49" charset="0"/>
                <a:cs typeface="Consolas" panose="020B0609020204030204" pitchFamily="49" charset="0"/>
              </a:rPr>
              <a:t>Enter the first integer: -157</a:t>
            </a:r>
          </a:p>
          <a:p>
            <a:pPr marL="1314450" lvl="3" indent="0">
              <a:buNone/>
            </a:pPr>
            <a:r>
              <a:rPr lang="en-US" sz="1400" dirty="0" smtClean="0">
                <a:latin typeface="Consolas" panose="020B0609020204030204" pitchFamily="49" charset="0"/>
                <a:cs typeface="Consolas" panose="020B0609020204030204" pitchFamily="49" charset="0"/>
              </a:rPr>
              <a:t>Enter a second integer: 521</a:t>
            </a:r>
          </a:p>
          <a:p>
            <a:pPr marL="1314450" lvl="3" indent="0">
              <a:buNone/>
            </a:pPr>
            <a:r>
              <a:rPr lang="en-US" sz="1400" dirty="0" smtClean="0">
                <a:latin typeface="Consolas" panose="020B0609020204030204" pitchFamily="49" charset="0"/>
                <a:cs typeface="Consolas" panose="020B0609020204030204" pitchFamily="49" charset="0"/>
              </a:rPr>
              <a:t>The </a:t>
            </a:r>
            <a:r>
              <a:rPr lang="en-US" sz="1400" dirty="0" err="1" smtClean="0">
                <a:latin typeface="Consolas" panose="020B0609020204030204" pitchFamily="49" charset="0"/>
                <a:cs typeface="Consolas" panose="020B0609020204030204" pitchFamily="49" charset="0"/>
              </a:rPr>
              <a:t>gcd</a:t>
            </a:r>
            <a:r>
              <a:rPr lang="en-US" sz="1400" dirty="0" smtClean="0">
                <a:latin typeface="Consolas" panose="020B0609020204030204" pitchFamily="49" charset="0"/>
                <a:cs typeface="Consolas" panose="020B0609020204030204" pitchFamily="49" charset="0"/>
              </a:rPr>
              <a:t> is 1</a:t>
            </a:r>
          </a:p>
          <a:p>
            <a:pPr marL="1314450" lvl="3" indent="0">
              <a:buNone/>
            </a:pPr>
            <a:endParaRPr lang="en-US" sz="1400" dirty="0" smtClean="0">
              <a:latin typeface="Consolas" panose="020B0609020204030204" pitchFamily="49" charset="0"/>
              <a:cs typeface="Consolas" panose="020B0609020204030204" pitchFamily="49" charset="0"/>
            </a:endParaRPr>
          </a:p>
          <a:p>
            <a:pPr marL="1314450" lvl="3" indent="0">
              <a:buNone/>
            </a:pPr>
            <a:r>
              <a:rPr lang="en-US" sz="1400" dirty="0" smtClean="0">
                <a:latin typeface="Consolas" panose="020B0609020204030204" pitchFamily="49" charset="0"/>
                <a:cs typeface="Consolas" panose="020B0609020204030204" pitchFamily="49" charset="0"/>
              </a:rPr>
              <a:t>Enter </a:t>
            </a:r>
            <a:r>
              <a:rPr lang="en-US" sz="1400" dirty="0">
                <a:latin typeface="Consolas" panose="020B0609020204030204" pitchFamily="49" charset="0"/>
                <a:cs typeface="Consolas" panose="020B0609020204030204" pitchFamily="49" charset="0"/>
              </a:rPr>
              <a:t>the first integer: 157</a:t>
            </a:r>
          </a:p>
          <a:p>
            <a:pPr marL="1314450" lvl="3" indent="0">
              <a:buNone/>
            </a:pPr>
            <a:r>
              <a:rPr lang="en-US" sz="1400" dirty="0">
                <a:latin typeface="Consolas" panose="020B0609020204030204" pitchFamily="49" charset="0"/>
                <a:cs typeface="Consolas" panose="020B0609020204030204" pitchFamily="49" charset="0"/>
              </a:rPr>
              <a:t>Enter a second integer: </a:t>
            </a:r>
            <a:r>
              <a:rPr lang="en-US" sz="1400" dirty="0" smtClean="0">
                <a:latin typeface="Consolas" panose="020B0609020204030204" pitchFamily="49" charset="0"/>
                <a:cs typeface="Consolas" panose="020B0609020204030204" pitchFamily="49" charset="0"/>
              </a:rPr>
              <a:t>-521</a:t>
            </a:r>
            <a:endParaRPr lang="en-US" sz="1400" dirty="0">
              <a:latin typeface="Consolas" panose="020B0609020204030204" pitchFamily="49" charset="0"/>
              <a:cs typeface="Consolas" panose="020B0609020204030204" pitchFamily="49" charset="0"/>
            </a:endParaRPr>
          </a:p>
          <a:p>
            <a:pPr marL="1314450" lvl="3" indent="0">
              <a:buNone/>
            </a:pPr>
            <a:r>
              <a:rPr lang="en-US" sz="1400" dirty="0">
                <a:latin typeface="Consolas" panose="020B0609020204030204" pitchFamily="49" charset="0"/>
                <a:cs typeface="Consolas" panose="020B0609020204030204" pitchFamily="49" charset="0"/>
              </a:rPr>
              <a:t>The </a:t>
            </a:r>
            <a:r>
              <a:rPr lang="en-US" sz="1400" dirty="0" err="1">
                <a:latin typeface="Consolas" panose="020B0609020204030204" pitchFamily="49" charset="0"/>
                <a:cs typeface="Consolas" panose="020B0609020204030204" pitchFamily="49" charset="0"/>
              </a:rPr>
              <a:t>gcd</a:t>
            </a:r>
            <a:r>
              <a:rPr lang="en-US" sz="1400" dirty="0">
                <a:latin typeface="Consolas" panose="020B0609020204030204" pitchFamily="49" charset="0"/>
                <a:cs typeface="Consolas" panose="020B0609020204030204" pitchFamily="49" charset="0"/>
              </a:rPr>
              <a:t> is 1</a:t>
            </a:r>
          </a:p>
          <a:p>
            <a:pPr marL="1314450" lvl="3" indent="0">
              <a:buNone/>
            </a:pPr>
            <a:endParaRPr lang="en-US" sz="1400" dirty="0">
              <a:latin typeface="Consolas" panose="020B0609020204030204" pitchFamily="49" charset="0"/>
              <a:cs typeface="Consolas" panose="020B0609020204030204" pitchFamily="49" charset="0"/>
            </a:endParaRPr>
          </a:p>
          <a:p>
            <a:pPr marL="1314450" lvl="3" indent="0">
              <a:buNone/>
            </a:pPr>
            <a:r>
              <a:rPr lang="en-US" sz="1400" dirty="0">
                <a:latin typeface="Consolas" panose="020B0609020204030204" pitchFamily="49" charset="0"/>
                <a:cs typeface="Consolas" panose="020B0609020204030204" pitchFamily="49" charset="0"/>
              </a:rPr>
              <a:t>Enter the first integer: </a:t>
            </a:r>
            <a:r>
              <a:rPr lang="en-US" sz="1400" dirty="0" smtClean="0">
                <a:latin typeface="Consolas" panose="020B0609020204030204" pitchFamily="49" charset="0"/>
                <a:cs typeface="Consolas" panose="020B0609020204030204" pitchFamily="49" charset="0"/>
              </a:rPr>
              <a:t>-157</a:t>
            </a:r>
            <a:endParaRPr lang="en-US" sz="1400" dirty="0">
              <a:latin typeface="Consolas" panose="020B0609020204030204" pitchFamily="49" charset="0"/>
              <a:cs typeface="Consolas" panose="020B0609020204030204" pitchFamily="49" charset="0"/>
            </a:endParaRPr>
          </a:p>
          <a:p>
            <a:pPr marL="1314450" lvl="3" indent="0">
              <a:buNone/>
            </a:pPr>
            <a:r>
              <a:rPr lang="en-US" sz="1400" dirty="0">
                <a:latin typeface="Consolas" panose="020B0609020204030204" pitchFamily="49" charset="0"/>
                <a:cs typeface="Consolas" panose="020B0609020204030204" pitchFamily="49" charset="0"/>
              </a:rPr>
              <a:t>Enter a second integer: -521</a:t>
            </a:r>
          </a:p>
          <a:p>
            <a:pPr marL="1314450" lvl="3" indent="0">
              <a:buNone/>
            </a:pPr>
            <a:r>
              <a:rPr lang="en-US" sz="1400" dirty="0">
                <a:latin typeface="Consolas" panose="020B0609020204030204" pitchFamily="49" charset="0"/>
                <a:cs typeface="Consolas" panose="020B0609020204030204" pitchFamily="49" charset="0"/>
              </a:rPr>
              <a:t>The </a:t>
            </a:r>
            <a:r>
              <a:rPr lang="en-US" sz="1400" dirty="0" err="1">
                <a:latin typeface="Consolas" panose="020B0609020204030204" pitchFamily="49" charset="0"/>
                <a:cs typeface="Consolas" panose="020B0609020204030204" pitchFamily="49" charset="0"/>
              </a:rPr>
              <a:t>gcd</a:t>
            </a:r>
            <a:r>
              <a:rPr lang="en-US" sz="1400" dirty="0">
                <a:latin typeface="Consolas" panose="020B0609020204030204" pitchFamily="49" charset="0"/>
                <a:cs typeface="Consolas" panose="020B0609020204030204" pitchFamily="49" charset="0"/>
              </a:rPr>
              <a:t> is </a:t>
            </a:r>
            <a:r>
              <a:rPr lang="en-US" sz="1400" dirty="0" smtClean="0">
                <a:latin typeface="Consolas" panose="020B0609020204030204" pitchFamily="49" charset="0"/>
                <a:cs typeface="Consolas" panose="020B0609020204030204" pitchFamily="49" charset="0"/>
              </a:rPr>
              <a:t>1</a:t>
            </a:r>
            <a:endParaRPr lang="en-US" sz="1400" dirty="0">
              <a:latin typeface="Consolas" panose="020B0609020204030204" pitchFamily="49" charset="0"/>
              <a:cs typeface="Consolas" panose="020B0609020204030204" pitchFamily="49" charset="0"/>
            </a:endParaRPr>
          </a:p>
        </p:txBody>
      </p:sp>
      <p:sp>
        <p:nvSpPr>
          <p:cNvPr id="2" name="Title 1"/>
          <p:cNvSpPr>
            <a:spLocks noGrp="1"/>
          </p:cNvSpPr>
          <p:nvPr>
            <p:ph type="title"/>
          </p:nvPr>
        </p:nvSpPr>
        <p:spPr/>
        <p:txBody>
          <a:bodyPr/>
          <a:lstStyle/>
          <a:p>
            <a:r>
              <a:rPr lang="en-CA" dirty="0" smtClean="0"/>
              <a:t>The greatest-common divisor</a:t>
            </a:r>
            <a:endParaRPr lang="en-CA"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71548781"/>
      </p:ext>
    </p:extLst>
  </p:cSld>
  <p:clrMapOvr>
    <a:masterClrMapping/>
  </p:clrMapOvr>
  <mc:AlternateContent xmlns:mc="http://schemas.openxmlformats.org/markup-compatibility/2006">
    <mc:Choice xmlns:p14="http://schemas.microsoft.com/office/powerpoint/2010/main" Requires="p14">
      <p:transition spd="slow" p14:dur="2000" advTm="26498"/>
    </mc:Choice>
    <mc:Fallback>
      <p:transition spd="slow" advTm="26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Repetition statements</a:t>
            </a:r>
            <a:endParaRPr lang="en-CA" dirty="0"/>
          </a:p>
        </p:txBody>
      </p:sp>
      <p:sp>
        <p:nvSpPr>
          <p:cNvPr id="3" name="Content Placeholder 2"/>
          <p:cNvSpPr>
            <a:spLocks noGrp="1"/>
          </p:cNvSpPr>
          <p:nvPr>
            <p:ph idx="1"/>
          </p:nvPr>
        </p:nvSpPr>
        <p:spPr/>
        <p:txBody>
          <a:bodyPr/>
          <a:lstStyle/>
          <a:p>
            <a:r>
              <a:rPr lang="en-CA" dirty="0" smtClean="0"/>
              <a:t>A for loop is a special case of a repetition statement:</a:t>
            </a:r>
          </a:p>
          <a:p>
            <a:pPr lvl="1"/>
            <a:r>
              <a:rPr lang="en-US" dirty="0" smtClean="0"/>
              <a:t>The loop body is executed a fixed number of times based on</a:t>
            </a:r>
          </a:p>
          <a:p>
            <a:pPr lvl="2"/>
            <a:r>
              <a:rPr lang="en-US" dirty="0" smtClean="0"/>
              <a:t>The initial value of a loop variable,</a:t>
            </a:r>
          </a:p>
          <a:p>
            <a:pPr lvl="2"/>
            <a:r>
              <a:rPr lang="en-US" dirty="0" smtClean="0"/>
              <a:t>A condition involving the loop variable, and</a:t>
            </a:r>
          </a:p>
          <a:p>
            <a:pPr lvl="2"/>
            <a:r>
              <a:rPr lang="en-US" dirty="0" smtClean="0"/>
              <a:t>An update to that loop variable executed after the loop body is run</a:t>
            </a:r>
          </a:p>
          <a:p>
            <a:pPr lvl="2"/>
            <a:endParaRPr lang="en-US" dirty="0"/>
          </a:p>
          <a:p>
            <a:pPr lvl="2"/>
            <a:endParaRPr lang="en-US" dirty="0" smtClean="0"/>
          </a:p>
          <a:p>
            <a:pPr lvl="2"/>
            <a:endParaRPr lang="en-US" dirty="0"/>
          </a:p>
          <a:p>
            <a:pPr lvl="2"/>
            <a:endParaRPr lang="en-US" dirty="0" smtClean="0"/>
          </a:p>
          <a:p>
            <a:pPr lvl="2"/>
            <a:endParaRPr lang="en-US" dirty="0"/>
          </a:p>
          <a:p>
            <a:pPr lvl="2"/>
            <a:endParaRPr lang="en-US" dirty="0" smtClean="0"/>
          </a:p>
          <a:p>
            <a:pPr lvl="2"/>
            <a:endParaRPr lang="en-US" dirty="0"/>
          </a:p>
          <a:p>
            <a:r>
              <a:rPr lang="en-US" dirty="0" smtClean="0"/>
              <a:t>Very often, at compile time, you can determine how often this loop will be executed</a:t>
            </a:r>
            <a:endParaRPr lang="en-US" dirty="0" smtClean="0"/>
          </a:p>
          <a:p>
            <a:pPr marL="914400" lvl="2" indent="0">
              <a:buNone/>
            </a:pPr>
            <a:endParaRPr lang="en-CA" dirty="0" smtClean="0"/>
          </a:p>
        </p:txBody>
      </p:sp>
      <p:sp>
        <p:nvSpPr>
          <p:cNvPr id="4" name="Rectangle 3"/>
          <p:cNvSpPr/>
          <p:nvPr/>
        </p:nvSpPr>
        <p:spPr>
          <a:xfrm>
            <a:off x="2411760" y="4005064"/>
            <a:ext cx="4416594" cy="1323439"/>
          </a:xfrm>
          <a:prstGeom prst="rect">
            <a:avLst/>
          </a:prstGeom>
        </p:spPr>
        <p:txBody>
          <a:bodyPr wrap="none">
            <a:spAutoFit/>
          </a:bodyPr>
          <a:lstStyle/>
          <a:p>
            <a:r>
              <a:rPr lang="en-CA" sz="2000" dirty="0" smtClean="0">
                <a:latin typeface="Consolas" panose="020B0609020204030204" pitchFamily="49" charset="0"/>
              </a:rPr>
              <a:t>for (                      ) {</a:t>
            </a:r>
          </a:p>
          <a:p>
            <a:r>
              <a:rPr lang="en-US" sz="2000" dirty="0">
                <a:latin typeface="Consolas" panose="020B0609020204030204" pitchFamily="49" charset="0"/>
              </a:rPr>
              <a:t> </a:t>
            </a:r>
            <a:endParaRPr lang="en-US" sz="2000" dirty="0" smtClean="0">
              <a:latin typeface="Consolas" panose="020B0609020204030204" pitchFamily="49" charset="0"/>
            </a:endParaRPr>
          </a:p>
          <a:p>
            <a:r>
              <a:rPr lang="en-US" sz="2000" dirty="0" smtClean="0">
                <a:latin typeface="Consolas" panose="020B0609020204030204" pitchFamily="49" charset="0"/>
              </a:rPr>
              <a:t>   </a:t>
            </a:r>
          </a:p>
          <a:p>
            <a:r>
              <a:rPr lang="en-US" sz="2000" dirty="0">
                <a:latin typeface="Consolas" panose="020B0609020204030204" pitchFamily="49" charset="0"/>
              </a:rPr>
              <a:t>}</a:t>
            </a:r>
            <a:endParaRPr lang="en-CA" sz="2000" dirty="0">
              <a:latin typeface="Consolas" panose="020B0609020204030204" pitchFamily="49" charset="0"/>
            </a:endParaRPr>
          </a:p>
        </p:txBody>
      </p:sp>
      <p:sp>
        <p:nvSpPr>
          <p:cNvPr id="7" name="Rectangle 6"/>
          <p:cNvSpPr/>
          <p:nvPr/>
        </p:nvSpPr>
        <p:spPr>
          <a:xfrm>
            <a:off x="3255536" y="4005064"/>
            <a:ext cx="1454244" cy="400110"/>
          </a:xfrm>
          <a:prstGeom prst="rect">
            <a:avLst/>
          </a:prstGeom>
        </p:spPr>
        <p:txBody>
          <a:bodyPr wrap="none">
            <a:spAutoFit/>
          </a:bodyPr>
          <a:lstStyle/>
          <a:p>
            <a:r>
              <a:rPr lang="en-CA" sz="2000" dirty="0" err="1" smtClean="0">
                <a:latin typeface="Consolas" panose="020B0609020204030204" pitchFamily="49" charset="0"/>
              </a:rPr>
              <a:t>int</a:t>
            </a:r>
            <a:r>
              <a:rPr lang="en-CA" sz="2000" dirty="0" smtClean="0">
                <a:latin typeface="Consolas" panose="020B0609020204030204" pitchFamily="49" charset="0"/>
              </a:rPr>
              <a:t> k{0};</a:t>
            </a:r>
            <a:endParaRPr lang="en-CA" sz="2000" dirty="0">
              <a:latin typeface="Consolas" panose="020B0609020204030204" pitchFamily="49" charset="0"/>
            </a:endParaRPr>
          </a:p>
        </p:txBody>
      </p:sp>
      <p:sp>
        <p:nvSpPr>
          <p:cNvPr id="8" name="Rectangle 7"/>
          <p:cNvSpPr/>
          <p:nvPr/>
        </p:nvSpPr>
        <p:spPr>
          <a:xfrm>
            <a:off x="4640377" y="4005064"/>
            <a:ext cx="1031051" cy="400110"/>
          </a:xfrm>
          <a:prstGeom prst="rect">
            <a:avLst/>
          </a:prstGeom>
        </p:spPr>
        <p:txBody>
          <a:bodyPr wrap="none">
            <a:spAutoFit/>
          </a:bodyPr>
          <a:lstStyle/>
          <a:p>
            <a:r>
              <a:rPr lang="en-CA" sz="2000" dirty="0" smtClean="0">
                <a:latin typeface="Consolas" panose="020B0609020204030204" pitchFamily="49" charset="0"/>
              </a:rPr>
              <a:t>k &lt; n;</a:t>
            </a:r>
            <a:endParaRPr lang="en-CA" sz="2000" dirty="0">
              <a:latin typeface="Consolas" panose="020B0609020204030204" pitchFamily="49" charset="0"/>
            </a:endParaRPr>
          </a:p>
        </p:txBody>
      </p:sp>
      <p:sp>
        <p:nvSpPr>
          <p:cNvPr id="9" name="Rectangle 8"/>
          <p:cNvSpPr/>
          <p:nvPr/>
        </p:nvSpPr>
        <p:spPr>
          <a:xfrm>
            <a:off x="5630788" y="4007088"/>
            <a:ext cx="607859" cy="400110"/>
          </a:xfrm>
          <a:prstGeom prst="rect">
            <a:avLst/>
          </a:prstGeom>
        </p:spPr>
        <p:txBody>
          <a:bodyPr wrap="none">
            <a:spAutoFit/>
          </a:bodyPr>
          <a:lstStyle/>
          <a:p>
            <a:r>
              <a:rPr lang="en-CA" sz="2000" dirty="0" smtClean="0">
                <a:latin typeface="Consolas" panose="020B0609020204030204" pitchFamily="49" charset="0"/>
              </a:rPr>
              <a:t>++k</a:t>
            </a:r>
            <a:endParaRPr lang="en-CA" sz="2000" dirty="0">
              <a:latin typeface="Consolas" panose="020B0609020204030204" pitchFamily="49" charset="0"/>
            </a:endParaRPr>
          </a:p>
        </p:txBody>
      </p:sp>
      <p:sp>
        <p:nvSpPr>
          <p:cNvPr id="10" name="Rectangle 9"/>
          <p:cNvSpPr/>
          <p:nvPr/>
        </p:nvSpPr>
        <p:spPr>
          <a:xfrm>
            <a:off x="2974424" y="4325034"/>
            <a:ext cx="3429144" cy="707886"/>
          </a:xfrm>
          <a:prstGeom prst="rect">
            <a:avLst/>
          </a:prstGeom>
        </p:spPr>
        <p:txBody>
          <a:bodyPr wrap="none">
            <a:spAutoFit/>
          </a:bodyPr>
          <a:lstStyle/>
          <a:p>
            <a:r>
              <a:rPr lang="en-US" sz="2000" dirty="0" smtClean="0">
                <a:latin typeface="Consolas" panose="020B0609020204030204" pitchFamily="49" charset="0"/>
              </a:rPr>
              <a:t>// Loop body</a:t>
            </a:r>
          </a:p>
          <a:p>
            <a:r>
              <a:rPr lang="en-US" sz="2000" dirty="0" err="1" smtClean="0">
                <a:latin typeface="Consolas" panose="020B0609020204030204" pitchFamily="49" charset="0"/>
              </a:rPr>
              <a:t>std</a:t>
            </a:r>
            <a:r>
              <a:rPr lang="en-US" sz="2000" dirty="0" smtClean="0">
                <a:latin typeface="Consolas" panose="020B0609020204030204" pitchFamily="49" charset="0"/>
              </a:rPr>
              <a:t>::</a:t>
            </a:r>
            <a:r>
              <a:rPr lang="en-US" sz="2000" dirty="0" err="1" smtClean="0">
                <a:latin typeface="Consolas" panose="020B0609020204030204" pitchFamily="49" charset="0"/>
              </a:rPr>
              <a:t>cout</a:t>
            </a:r>
            <a:r>
              <a:rPr lang="en-US" sz="2000" dirty="0" smtClean="0">
                <a:latin typeface="Consolas" panose="020B0609020204030204" pitchFamily="49" charset="0"/>
              </a:rPr>
              <a:t> &lt;&lt; k &lt;&lt; ", ";</a:t>
            </a:r>
          </a:p>
        </p:txBody>
      </p: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934817481"/>
      </p:ext>
    </p:extLst>
  </p:cSld>
  <p:clrMapOvr>
    <a:masterClrMapping/>
  </p:clrMapOvr>
  <mc:AlternateContent xmlns:mc="http://schemas.openxmlformats.org/markup-compatibility/2006">
    <mc:Choice xmlns:p14="http://schemas.microsoft.com/office/powerpoint/2010/main" Requires="p14">
      <p:transition spd="slow" p14:dur="2000" advTm="67689"/>
    </mc:Choice>
    <mc:Fallback>
      <p:transition spd="slow" advTm="67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11"/>
                </p:tgtEl>
              </p:cMediaNode>
            </p:audio>
          </p:childTnLst>
        </p:cTn>
      </p:par>
    </p:tnLst>
    <p:bldLst>
      <p:bldP spid="7" grpId="0"/>
      <p:bldP spid="8" grpId="0"/>
      <p:bldP spid="9"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lvl="0"/>
            <a:r>
              <a:rPr lang="en-CA" dirty="0">
                <a:solidFill>
                  <a:prstClr val="black"/>
                </a:solidFill>
              </a:rPr>
              <a:t>Testing with zero: the </a:t>
            </a:r>
            <a:r>
              <a:rPr lang="en-CA" dirty="0" err="1">
                <a:solidFill>
                  <a:prstClr val="black"/>
                </a:solidFill>
              </a:rPr>
              <a:t>gcd</a:t>
            </a:r>
            <a:r>
              <a:rPr lang="en-CA" dirty="0">
                <a:solidFill>
                  <a:prstClr val="black"/>
                </a:solidFill>
              </a:rPr>
              <a:t> should be the other number</a:t>
            </a:r>
          </a:p>
          <a:p>
            <a:pPr marL="1314450" lvl="3" indent="0">
              <a:buNone/>
            </a:pPr>
            <a:r>
              <a:rPr lang="en-US" sz="1400" dirty="0" smtClean="0">
                <a:latin typeface="Consolas" panose="020B0609020204030204" pitchFamily="49" charset="0"/>
                <a:cs typeface="Consolas" panose="020B0609020204030204" pitchFamily="49" charset="0"/>
              </a:rPr>
              <a:t>Enter the first integer: 0</a:t>
            </a:r>
          </a:p>
          <a:p>
            <a:pPr marL="1314450" lvl="3" indent="0">
              <a:buNone/>
            </a:pPr>
            <a:r>
              <a:rPr lang="en-US" sz="1400" dirty="0" smtClean="0">
                <a:latin typeface="Consolas" panose="020B0609020204030204" pitchFamily="49" charset="0"/>
                <a:cs typeface="Consolas" panose="020B0609020204030204" pitchFamily="49" charset="0"/>
              </a:rPr>
              <a:t>Enter a second integer: 521</a:t>
            </a:r>
          </a:p>
          <a:p>
            <a:pPr marL="1314450" lvl="3" indent="0">
              <a:buNone/>
            </a:pPr>
            <a:r>
              <a:rPr lang="en-US" sz="1400" b="1" dirty="0" smtClean="0">
                <a:solidFill>
                  <a:srgbClr val="FF0000"/>
                </a:solidFill>
                <a:latin typeface="Consolas" panose="020B0609020204030204" pitchFamily="49" charset="0"/>
                <a:cs typeface="Consolas" panose="020B0609020204030204" pitchFamily="49" charset="0"/>
              </a:rPr>
              <a:t>Floating point exception (core dumped)</a:t>
            </a:r>
          </a:p>
          <a:p>
            <a:pPr marL="1314450" lvl="3" indent="0">
              <a:buNone/>
            </a:pPr>
            <a:endParaRPr lang="en-US" sz="1400" b="1" dirty="0">
              <a:solidFill>
                <a:srgbClr val="FF0000"/>
              </a:solidFill>
              <a:latin typeface="Consolas" panose="020B0609020204030204" pitchFamily="49" charset="0"/>
              <a:cs typeface="Consolas" panose="020B0609020204030204" pitchFamily="49" charset="0"/>
            </a:endParaRPr>
          </a:p>
          <a:p>
            <a:pPr lvl="1"/>
            <a:r>
              <a:rPr lang="en-US" dirty="0" smtClean="0">
                <a:solidFill>
                  <a:prstClr val="black"/>
                </a:solidFill>
              </a:rPr>
              <a:t>Issue, just like dividing by zero causes a program to terminate</a:t>
            </a:r>
          </a:p>
          <a:p>
            <a:pPr marL="457200" lvl="1" indent="0">
              <a:buNone/>
            </a:pPr>
            <a:r>
              <a:rPr lang="en-US" dirty="0">
                <a:solidFill>
                  <a:prstClr val="black"/>
                </a:solidFill>
              </a:rPr>
              <a:t>	</a:t>
            </a:r>
            <a:r>
              <a:rPr lang="en-US" dirty="0" smtClean="0">
                <a:solidFill>
                  <a:prstClr val="black"/>
                </a:solidFill>
              </a:rPr>
              <a:t>so does calculating </a:t>
            </a:r>
            <a:r>
              <a:rPr lang="en-US" dirty="0" smtClean="0">
                <a:solidFill>
                  <a:prstClr val="black"/>
                </a:solidFill>
                <a:latin typeface="Consolas" panose="020B0609020204030204" pitchFamily="49" charset="0"/>
              </a:rPr>
              <a:t>m%0</a:t>
            </a:r>
            <a:endParaRPr lang="en-US" sz="1400" b="1" dirty="0" smtClean="0">
              <a:solidFill>
                <a:srgbClr val="FF0000"/>
              </a:solidFill>
              <a:latin typeface="Consolas" panose="020B0609020204030204" pitchFamily="49" charset="0"/>
              <a:cs typeface="Consolas" panose="020B0609020204030204" pitchFamily="49" charset="0"/>
            </a:endParaRPr>
          </a:p>
        </p:txBody>
      </p:sp>
      <p:sp>
        <p:nvSpPr>
          <p:cNvPr id="2" name="Title 1"/>
          <p:cNvSpPr>
            <a:spLocks noGrp="1"/>
          </p:cNvSpPr>
          <p:nvPr>
            <p:ph type="title"/>
          </p:nvPr>
        </p:nvSpPr>
        <p:spPr/>
        <p:txBody>
          <a:bodyPr/>
          <a:lstStyle/>
          <a:p>
            <a:r>
              <a:rPr lang="en-CA" dirty="0" smtClean="0"/>
              <a:t>The greatest-common divisor</a:t>
            </a:r>
            <a:endParaRPr lang="en-CA" dirty="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958847436"/>
      </p:ext>
    </p:extLst>
  </p:cSld>
  <p:clrMapOvr>
    <a:masterClrMapping/>
  </p:clrMapOvr>
  <mc:AlternateContent xmlns:mc="http://schemas.openxmlformats.org/markup-compatibility/2006">
    <mc:Choice xmlns:p14="http://schemas.microsoft.com/office/powerpoint/2010/main" Requires="p14">
      <p:transition spd="slow" p14:dur="2000" advTm="120890"/>
    </mc:Choice>
    <mc:Fallback>
      <p:transition spd="slow" advTm="120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CA" dirty="0" smtClean="0"/>
              <a:t>Thus, after we enter the numbers, we should check before we run the algorithm:</a:t>
            </a:r>
          </a:p>
          <a:p>
            <a:pPr marL="800100" lvl="2" indent="0">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 </a:t>
            </a:r>
            <a:r>
              <a:rPr lang="en-US" sz="1400" dirty="0">
                <a:latin typeface="Consolas" panose="020B0609020204030204" pitchFamily="49" charset="0"/>
                <a:cs typeface="Consolas" panose="020B0609020204030204" pitchFamily="49" charset="0"/>
              </a:rPr>
              <a:t>Make sure m &gt;= n</a:t>
            </a:r>
          </a:p>
          <a:p>
            <a:pPr marL="800100" lvl="2" indent="0">
              <a:buNone/>
            </a:pPr>
            <a:r>
              <a:rPr lang="en-US" sz="1400" dirty="0">
                <a:latin typeface="Consolas" panose="020B0609020204030204" pitchFamily="49" charset="0"/>
                <a:cs typeface="Consolas" panose="020B0609020204030204" pitchFamily="49" charset="0"/>
              </a:rPr>
              <a:t>    if ( m &lt; n ) {</a:t>
            </a:r>
          </a:p>
          <a:p>
            <a:pPr marL="800100" lvl="2" indent="0">
              <a:buNone/>
            </a:pPr>
            <a:r>
              <a:rPr lang="en-US" sz="1400" dirty="0">
                <a:latin typeface="Consolas" panose="020B0609020204030204" pitchFamily="49" charset="0"/>
                <a:cs typeface="Consolas" panose="020B0609020204030204" pitchFamily="49" charset="0"/>
              </a:rPr>
              <a:t>        </a:t>
            </a:r>
            <a:r>
              <a:rPr lang="en-US" sz="1400" dirty="0" err="1">
                <a:latin typeface="Consolas" panose="020B0609020204030204" pitchFamily="49" charset="0"/>
                <a:cs typeface="Consolas" panose="020B0609020204030204" pitchFamily="49" charset="0"/>
              </a:rPr>
              <a:t>int</a:t>
            </a:r>
            <a:r>
              <a:rPr lang="en-US" sz="1400" dirty="0">
                <a:latin typeface="Consolas" panose="020B0609020204030204" pitchFamily="49" charset="0"/>
                <a:cs typeface="Consolas" panose="020B0609020204030204" pitchFamily="49" charset="0"/>
              </a:rPr>
              <a:t> </a:t>
            </a:r>
            <a:r>
              <a:rPr lang="en-US" sz="1400" dirty="0" err="1">
                <a:latin typeface="Consolas" panose="020B0609020204030204" pitchFamily="49" charset="0"/>
                <a:cs typeface="Consolas" panose="020B0609020204030204" pitchFamily="49" charset="0"/>
              </a:rPr>
              <a:t>tmp</a:t>
            </a:r>
            <a:r>
              <a:rPr lang="en-US" sz="1400" dirty="0">
                <a:latin typeface="Consolas" panose="020B0609020204030204" pitchFamily="49" charset="0"/>
                <a:cs typeface="Consolas" panose="020B0609020204030204" pitchFamily="49" charset="0"/>
              </a:rPr>
              <a:t>{m};</a:t>
            </a:r>
          </a:p>
          <a:p>
            <a:pPr marL="800100" lvl="2" indent="0">
              <a:buNone/>
            </a:pPr>
            <a:r>
              <a:rPr lang="en-US" sz="1400" dirty="0">
                <a:latin typeface="Consolas" panose="020B0609020204030204" pitchFamily="49" charset="0"/>
                <a:cs typeface="Consolas" panose="020B0609020204030204" pitchFamily="49" charset="0"/>
              </a:rPr>
              <a:t>        m = n</a:t>
            </a:r>
            <a:r>
              <a:rPr lang="en-CA" sz="1400" dirty="0">
                <a:latin typeface="Consolas" panose="020B0609020204030204" pitchFamily="49" charset="0"/>
                <a:cs typeface="Consolas" panose="020B0609020204030204" pitchFamily="49" charset="0"/>
              </a:rPr>
              <a:t>;</a:t>
            </a:r>
          </a:p>
          <a:p>
            <a:pPr marL="800100" lvl="2" indent="0">
              <a:buNone/>
            </a:pPr>
            <a:r>
              <a:rPr lang="en-US" sz="1400" dirty="0">
                <a:latin typeface="Consolas" panose="020B0609020204030204" pitchFamily="49" charset="0"/>
                <a:cs typeface="Consolas" panose="020B0609020204030204" pitchFamily="49" charset="0"/>
              </a:rPr>
              <a:t>        n = </a:t>
            </a:r>
            <a:r>
              <a:rPr lang="en-US" sz="1400" dirty="0" err="1">
                <a:latin typeface="Consolas" panose="020B0609020204030204" pitchFamily="49" charset="0"/>
                <a:cs typeface="Consolas" panose="020B0609020204030204" pitchFamily="49" charset="0"/>
              </a:rPr>
              <a:t>tmp</a:t>
            </a:r>
            <a:r>
              <a:rPr lang="en-US" sz="1400" dirty="0">
                <a:latin typeface="Consolas" panose="020B0609020204030204" pitchFamily="49" charset="0"/>
                <a:cs typeface="Consolas" panose="020B0609020204030204" pitchFamily="49" charset="0"/>
              </a:rPr>
              <a:t>;</a:t>
            </a:r>
          </a:p>
          <a:p>
            <a:pPr marL="800100" lvl="2" indent="0">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a:t>
            </a:r>
          </a:p>
          <a:p>
            <a:pPr marL="800100" lvl="2" indent="0">
              <a:buNone/>
            </a:pPr>
            <a:endParaRPr lang="en-US" sz="1400" dirty="0">
              <a:latin typeface="Consolas" panose="020B0609020204030204" pitchFamily="49" charset="0"/>
              <a:cs typeface="Consolas" panose="020B0609020204030204" pitchFamily="49" charset="0"/>
            </a:endParaRPr>
          </a:p>
          <a:p>
            <a:pPr marL="800100" lvl="2" indent="0">
              <a:buNone/>
            </a:pPr>
            <a:r>
              <a:rPr lang="en-US" sz="1400" b="1" dirty="0" smtClean="0">
                <a:solidFill>
                  <a:srgbClr val="FF0000"/>
                </a:solidFill>
                <a:latin typeface="Consolas" panose="020B0609020204030204" pitchFamily="49" charset="0"/>
                <a:cs typeface="Consolas" panose="020B0609020204030204" pitchFamily="49" charset="0"/>
              </a:rPr>
              <a:t>    if ( n == 0 ) {</a:t>
            </a:r>
          </a:p>
          <a:p>
            <a:pPr marL="800100" lvl="2" indent="0">
              <a:buNone/>
            </a:pPr>
            <a:r>
              <a:rPr lang="en-US" sz="1400" b="1" dirty="0">
                <a:solidFill>
                  <a:srgbClr val="FF0000"/>
                </a:solidFill>
                <a:latin typeface="Consolas" panose="020B0609020204030204" pitchFamily="49" charset="0"/>
                <a:cs typeface="Consolas" panose="020B0609020204030204" pitchFamily="49" charset="0"/>
              </a:rPr>
              <a:t> </a:t>
            </a:r>
            <a:r>
              <a:rPr lang="en-US" sz="1400" b="1" dirty="0" smtClean="0">
                <a:solidFill>
                  <a:srgbClr val="FF0000"/>
                </a:solidFill>
                <a:latin typeface="Consolas" panose="020B0609020204030204" pitchFamily="49" charset="0"/>
                <a:cs typeface="Consolas" panose="020B0609020204030204" pitchFamily="49" charset="0"/>
              </a:rPr>
              <a:t>       </a:t>
            </a:r>
            <a:r>
              <a:rPr lang="en-US" sz="1400" b="1" dirty="0" err="1" smtClean="0">
                <a:solidFill>
                  <a:srgbClr val="FF0000"/>
                </a:solidFill>
                <a:latin typeface="Consolas" panose="020B0609020204030204" pitchFamily="49" charset="0"/>
                <a:cs typeface="Consolas" panose="020B0609020204030204" pitchFamily="49" charset="0"/>
              </a:rPr>
              <a:t>std</a:t>
            </a:r>
            <a:r>
              <a:rPr lang="en-US" sz="1400" b="1" dirty="0" smtClean="0">
                <a:solidFill>
                  <a:srgbClr val="FF0000"/>
                </a:solidFill>
                <a:latin typeface="Consolas" panose="020B0609020204030204" pitchFamily="49" charset="0"/>
                <a:cs typeface="Consolas" panose="020B0609020204030204" pitchFamily="49" charset="0"/>
              </a:rPr>
              <a:t>::</a:t>
            </a:r>
            <a:r>
              <a:rPr lang="en-US" sz="1400" b="1" dirty="0" err="1" smtClean="0">
                <a:solidFill>
                  <a:srgbClr val="FF0000"/>
                </a:solidFill>
                <a:latin typeface="Consolas" panose="020B0609020204030204" pitchFamily="49" charset="0"/>
                <a:cs typeface="Consolas" panose="020B0609020204030204" pitchFamily="49" charset="0"/>
              </a:rPr>
              <a:t>cout</a:t>
            </a:r>
            <a:r>
              <a:rPr lang="en-US" sz="1400" b="1" dirty="0" smtClean="0">
                <a:solidFill>
                  <a:srgbClr val="FF0000"/>
                </a:solidFill>
                <a:latin typeface="Consolas" panose="020B0609020204030204" pitchFamily="49" charset="0"/>
                <a:cs typeface="Consolas" panose="020B0609020204030204" pitchFamily="49" charset="0"/>
              </a:rPr>
              <a:t> &lt;&lt; "The </a:t>
            </a:r>
            <a:r>
              <a:rPr lang="en-US" sz="1400" b="1" dirty="0" err="1" smtClean="0">
                <a:solidFill>
                  <a:srgbClr val="FF0000"/>
                </a:solidFill>
                <a:latin typeface="Consolas" panose="020B0609020204030204" pitchFamily="49" charset="0"/>
                <a:cs typeface="Consolas" panose="020B0609020204030204" pitchFamily="49" charset="0"/>
              </a:rPr>
              <a:t>gcd</a:t>
            </a:r>
            <a:r>
              <a:rPr lang="en-US" sz="1400" b="1" dirty="0" smtClean="0">
                <a:solidFill>
                  <a:srgbClr val="FF0000"/>
                </a:solidFill>
                <a:latin typeface="Consolas" panose="020B0609020204030204" pitchFamily="49" charset="0"/>
                <a:cs typeface="Consolas" panose="020B0609020204030204" pitchFamily="49" charset="0"/>
              </a:rPr>
              <a:t> is " &lt;&lt; m &lt;&lt; </a:t>
            </a:r>
            <a:r>
              <a:rPr lang="en-US" sz="1400" b="1" dirty="0" err="1" smtClean="0">
                <a:solidFill>
                  <a:srgbClr val="FF0000"/>
                </a:solidFill>
                <a:latin typeface="Consolas" panose="020B0609020204030204" pitchFamily="49" charset="0"/>
                <a:cs typeface="Consolas" panose="020B0609020204030204" pitchFamily="49" charset="0"/>
              </a:rPr>
              <a:t>std</a:t>
            </a:r>
            <a:r>
              <a:rPr lang="en-US" sz="1400" b="1" dirty="0" smtClean="0">
                <a:solidFill>
                  <a:srgbClr val="FF0000"/>
                </a:solidFill>
                <a:latin typeface="Consolas" panose="020B0609020204030204" pitchFamily="49" charset="0"/>
                <a:cs typeface="Consolas" panose="020B0609020204030204" pitchFamily="49" charset="0"/>
              </a:rPr>
              <a:t>::</a:t>
            </a:r>
            <a:r>
              <a:rPr lang="en-US" sz="1400" b="1" dirty="0" err="1" smtClean="0">
                <a:solidFill>
                  <a:srgbClr val="FF0000"/>
                </a:solidFill>
                <a:latin typeface="Consolas" panose="020B0609020204030204" pitchFamily="49" charset="0"/>
                <a:cs typeface="Consolas" panose="020B0609020204030204" pitchFamily="49" charset="0"/>
              </a:rPr>
              <a:t>endl</a:t>
            </a:r>
            <a:r>
              <a:rPr lang="en-US" sz="1400" b="1" dirty="0" smtClean="0">
                <a:solidFill>
                  <a:srgbClr val="FF0000"/>
                </a:solidFill>
                <a:latin typeface="Consolas" panose="020B0609020204030204" pitchFamily="49" charset="0"/>
                <a:cs typeface="Consolas" panose="020B0609020204030204" pitchFamily="49" charset="0"/>
              </a:rPr>
              <a:t>;</a:t>
            </a:r>
          </a:p>
          <a:p>
            <a:pPr marL="800100" lvl="2" indent="0">
              <a:buNone/>
            </a:pPr>
            <a:r>
              <a:rPr lang="en-US" sz="1400" b="1" dirty="0">
                <a:solidFill>
                  <a:srgbClr val="FF0000"/>
                </a:solidFill>
                <a:latin typeface="Consolas" panose="020B0609020204030204" pitchFamily="49" charset="0"/>
                <a:cs typeface="Consolas" panose="020B0609020204030204" pitchFamily="49" charset="0"/>
              </a:rPr>
              <a:t> </a:t>
            </a:r>
            <a:r>
              <a:rPr lang="en-US" sz="1400" b="1" dirty="0" smtClean="0">
                <a:solidFill>
                  <a:srgbClr val="FF0000"/>
                </a:solidFill>
                <a:latin typeface="Consolas" panose="020B0609020204030204" pitchFamily="49" charset="0"/>
                <a:cs typeface="Consolas" panose="020B0609020204030204" pitchFamily="49" charset="0"/>
              </a:rPr>
              <a:t>       return 0;</a:t>
            </a:r>
          </a:p>
          <a:p>
            <a:pPr marL="800100" lvl="2" indent="0">
              <a:buNone/>
            </a:pPr>
            <a:r>
              <a:rPr lang="en-US" sz="1400" b="1" dirty="0">
                <a:solidFill>
                  <a:srgbClr val="FF0000"/>
                </a:solidFill>
                <a:latin typeface="Consolas" panose="020B0609020204030204" pitchFamily="49" charset="0"/>
                <a:cs typeface="Consolas" panose="020B0609020204030204" pitchFamily="49" charset="0"/>
              </a:rPr>
              <a:t> </a:t>
            </a:r>
            <a:r>
              <a:rPr lang="en-US" sz="1400" b="1" dirty="0" smtClean="0">
                <a:solidFill>
                  <a:srgbClr val="FF0000"/>
                </a:solidFill>
                <a:latin typeface="Consolas" panose="020B0609020204030204" pitchFamily="49" charset="0"/>
                <a:cs typeface="Consolas" panose="020B0609020204030204" pitchFamily="49" charset="0"/>
              </a:rPr>
              <a:t>   }</a:t>
            </a:r>
            <a:endParaRPr lang="en-US" sz="1400" b="1" dirty="0">
              <a:solidFill>
                <a:srgbClr val="FF0000"/>
              </a:solidFill>
              <a:latin typeface="Consolas" panose="020B0609020204030204" pitchFamily="49" charset="0"/>
              <a:cs typeface="Consolas" panose="020B0609020204030204" pitchFamily="49" charset="0"/>
            </a:endParaRPr>
          </a:p>
          <a:p>
            <a:pPr marL="800100" lvl="2" indent="0">
              <a:buNone/>
            </a:pPr>
            <a:endParaRPr lang="en-US" sz="1400" dirty="0">
              <a:latin typeface="Consolas" panose="020B0609020204030204" pitchFamily="49" charset="0"/>
              <a:cs typeface="Consolas" panose="020B0609020204030204" pitchFamily="49" charset="0"/>
            </a:endParaRPr>
          </a:p>
          <a:p>
            <a:pPr marL="800100" lvl="2" indent="0">
              <a:buNone/>
            </a:pPr>
            <a:r>
              <a:rPr lang="en-US" sz="1400" dirty="0">
                <a:latin typeface="Consolas" panose="020B0609020204030204" pitchFamily="49" charset="0"/>
                <a:cs typeface="Consolas" panose="020B0609020204030204" pitchFamily="49" charset="0"/>
              </a:rPr>
              <a:t>    // Perform </a:t>
            </a:r>
            <a:r>
              <a:rPr lang="en-US" sz="1400" dirty="0" smtClean="0">
                <a:latin typeface="Consolas" panose="020B0609020204030204" pitchFamily="49" charset="0"/>
                <a:cs typeface="Consolas" panose="020B0609020204030204" pitchFamily="49" charset="0"/>
              </a:rPr>
              <a:t>our </a:t>
            </a:r>
            <a:r>
              <a:rPr lang="en-US" sz="1400" dirty="0" err="1">
                <a:latin typeface="Consolas" panose="020B0609020204030204" pitchFamily="49" charset="0"/>
                <a:cs typeface="Consolas" panose="020B0609020204030204" pitchFamily="49" charset="0"/>
              </a:rPr>
              <a:t>gcd</a:t>
            </a: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algorithm</a:t>
            </a:r>
          </a:p>
          <a:p>
            <a:pPr marL="800100" lvl="2" indent="0">
              <a:buNone/>
            </a:pPr>
            <a:r>
              <a:rPr lang="en-US" sz="1400" dirty="0" smtClean="0">
                <a:latin typeface="Consolas" panose="020B0609020204030204" pitchFamily="49" charset="0"/>
                <a:cs typeface="Consolas" panose="020B0609020204030204" pitchFamily="49" charset="0"/>
              </a:rPr>
              <a:t>    //    ...</a:t>
            </a:r>
            <a:endParaRPr lang="en-US" sz="1400" dirty="0">
              <a:latin typeface="Consolas" panose="020B0609020204030204" pitchFamily="49" charset="0"/>
              <a:cs typeface="Consolas" panose="020B0609020204030204" pitchFamily="49" charset="0"/>
            </a:endParaRPr>
          </a:p>
        </p:txBody>
      </p:sp>
      <p:sp>
        <p:nvSpPr>
          <p:cNvPr id="2" name="Title 1"/>
          <p:cNvSpPr>
            <a:spLocks noGrp="1"/>
          </p:cNvSpPr>
          <p:nvPr>
            <p:ph type="title"/>
          </p:nvPr>
        </p:nvSpPr>
        <p:spPr/>
        <p:txBody>
          <a:bodyPr/>
          <a:lstStyle/>
          <a:p>
            <a:r>
              <a:rPr lang="en-CA" dirty="0" smtClean="0"/>
              <a:t>The greatest-common divisor</a:t>
            </a:r>
            <a:endParaRPr lang="en-CA"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630399074"/>
      </p:ext>
    </p:extLst>
  </p:cSld>
  <p:clrMapOvr>
    <a:masterClrMapping/>
  </p:clrMapOvr>
  <mc:AlternateContent xmlns:mc="http://schemas.openxmlformats.org/markup-compatibility/2006">
    <mc:Choice xmlns:p14="http://schemas.microsoft.com/office/powerpoint/2010/main" Requires="p14">
      <p:transition spd="slow" p14:dur="2000" advTm="46945"/>
    </mc:Choice>
    <mc:Fallback>
      <p:transition spd="slow" advTm="46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CA" dirty="0" smtClean="0"/>
              <a:t>The following two are essentially identical:</a:t>
            </a:r>
            <a:endParaRPr lang="en-CA" dirty="0" smtClean="0"/>
          </a:p>
          <a:p>
            <a:pPr marL="1314450" lvl="3" indent="0">
              <a:buNone/>
            </a:pPr>
            <a:r>
              <a:rPr lang="en-US" sz="1900" dirty="0" err="1" smtClean="0">
                <a:latin typeface="Consolas" panose="020B0609020204030204" pitchFamily="49" charset="0"/>
              </a:rPr>
              <a:t>int</a:t>
            </a:r>
            <a:r>
              <a:rPr lang="en-US" sz="1900" dirty="0" smtClean="0">
                <a:latin typeface="Consolas" panose="020B0609020204030204" pitchFamily="49" charset="0"/>
              </a:rPr>
              <a:t> sum{0};</a:t>
            </a:r>
            <a:endParaRPr lang="en-CA" sz="1900" dirty="0" smtClean="0">
              <a:latin typeface="Consolas" panose="020B0609020204030204" pitchFamily="49" charset="0"/>
            </a:endParaRPr>
          </a:p>
          <a:p>
            <a:pPr marL="1314450" lvl="3" indent="0">
              <a:buNone/>
            </a:pPr>
            <a:endParaRPr lang="en-CA" sz="1900" dirty="0" smtClean="0">
              <a:latin typeface="Consolas" panose="020B0609020204030204" pitchFamily="49" charset="0"/>
            </a:endParaRPr>
          </a:p>
          <a:p>
            <a:pPr marL="1314450" lvl="3" indent="0">
              <a:buNone/>
            </a:pPr>
            <a:r>
              <a:rPr lang="en-CA" sz="1900" dirty="0" smtClean="0">
                <a:latin typeface="Consolas" panose="020B0609020204030204" pitchFamily="49" charset="0"/>
              </a:rPr>
              <a:t>for ( </a:t>
            </a:r>
            <a:r>
              <a:rPr lang="en-CA" sz="1900" dirty="0" err="1" smtClean="0">
                <a:latin typeface="Consolas" panose="020B0609020204030204" pitchFamily="49" charset="0"/>
              </a:rPr>
              <a:t>int</a:t>
            </a:r>
            <a:r>
              <a:rPr lang="en-CA" sz="1900" dirty="0" smtClean="0">
                <a:latin typeface="Consolas" panose="020B0609020204030204" pitchFamily="49" charset="0"/>
              </a:rPr>
              <a:t> k{0}; k &lt; n; ++k ) {</a:t>
            </a:r>
          </a:p>
          <a:p>
            <a:pPr marL="1314450" lvl="3" indent="0">
              <a:buNone/>
            </a:pPr>
            <a:r>
              <a:rPr lang="en-US" sz="1900" dirty="0">
                <a:latin typeface="Consolas" panose="020B0609020204030204" pitchFamily="49" charset="0"/>
              </a:rPr>
              <a:t> </a:t>
            </a:r>
            <a:r>
              <a:rPr lang="en-US" sz="1900" dirty="0" smtClean="0">
                <a:latin typeface="Consolas" panose="020B0609020204030204" pitchFamily="49" charset="0"/>
              </a:rPr>
              <a:t>   sum += k;</a:t>
            </a:r>
          </a:p>
          <a:p>
            <a:pPr marL="1314450" lvl="3" indent="0">
              <a:buNone/>
            </a:pPr>
            <a:r>
              <a:rPr lang="en-US" sz="1900" dirty="0" smtClean="0">
                <a:latin typeface="Consolas" panose="020B0609020204030204" pitchFamily="49" charset="0"/>
              </a:rPr>
              <a:t>}</a:t>
            </a:r>
          </a:p>
          <a:p>
            <a:pPr marL="1314450" lvl="3" indent="0">
              <a:buNone/>
            </a:pPr>
            <a:endParaRPr lang="en-US" sz="1900" dirty="0">
              <a:latin typeface="Consolas" panose="020B0609020204030204" pitchFamily="49" charset="0"/>
            </a:endParaRPr>
          </a:p>
          <a:p>
            <a:pPr marL="1314450" lvl="3" indent="0">
              <a:buNone/>
            </a:pPr>
            <a:r>
              <a:rPr lang="en-US" sz="1900" dirty="0" err="1" smtClean="0">
                <a:latin typeface="Consolas" panose="020B0609020204030204" pitchFamily="49" charset="0"/>
              </a:rPr>
              <a:t>int</a:t>
            </a:r>
            <a:r>
              <a:rPr lang="en-US" sz="1900" dirty="0" smtClean="0">
                <a:latin typeface="Consolas" panose="020B0609020204030204" pitchFamily="49" charset="0"/>
              </a:rPr>
              <a:t> sum{0};</a:t>
            </a:r>
          </a:p>
          <a:p>
            <a:pPr marL="1314450" lvl="3" indent="0">
              <a:buNone/>
            </a:pPr>
            <a:r>
              <a:rPr lang="en-US" sz="1900" dirty="0" err="1" smtClean="0">
                <a:latin typeface="Consolas" panose="020B0609020204030204" pitchFamily="49" charset="0"/>
              </a:rPr>
              <a:t>int</a:t>
            </a:r>
            <a:r>
              <a:rPr lang="en-US" sz="1900" dirty="0" smtClean="0">
                <a:latin typeface="Consolas" panose="020B0609020204030204" pitchFamily="49" charset="0"/>
              </a:rPr>
              <a:t> k{0};</a:t>
            </a:r>
          </a:p>
          <a:p>
            <a:pPr marL="1314450" lvl="3" indent="0">
              <a:buNone/>
            </a:pPr>
            <a:endParaRPr lang="en-US" sz="1900" dirty="0">
              <a:latin typeface="Consolas" panose="020B0609020204030204" pitchFamily="49" charset="0"/>
            </a:endParaRPr>
          </a:p>
          <a:p>
            <a:pPr marL="1314450" lvl="3" indent="0">
              <a:buNone/>
            </a:pPr>
            <a:r>
              <a:rPr lang="en-US" sz="1900" dirty="0" smtClean="0">
                <a:latin typeface="Consolas" panose="020B0609020204030204" pitchFamily="49" charset="0"/>
              </a:rPr>
              <a:t>while ( k &lt; n ) {</a:t>
            </a:r>
          </a:p>
          <a:p>
            <a:pPr marL="1314450" lvl="3" indent="0">
              <a:buNone/>
            </a:pPr>
            <a:r>
              <a:rPr lang="en-US" sz="1900" dirty="0" smtClean="0">
                <a:latin typeface="Consolas" panose="020B0609020204030204" pitchFamily="49" charset="0"/>
              </a:rPr>
              <a:t>    sum += k;</a:t>
            </a:r>
          </a:p>
          <a:p>
            <a:pPr marL="1314450" lvl="3" indent="0">
              <a:buNone/>
            </a:pPr>
            <a:r>
              <a:rPr lang="en-US" sz="1900" dirty="0">
                <a:latin typeface="Consolas" panose="020B0609020204030204" pitchFamily="49" charset="0"/>
              </a:rPr>
              <a:t> </a:t>
            </a:r>
            <a:r>
              <a:rPr lang="en-US" sz="1900" dirty="0" smtClean="0">
                <a:latin typeface="Consolas" panose="020B0609020204030204" pitchFamily="49" charset="0"/>
              </a:rPr>
              <a:t>   ++k;</a:t>
            </a:r>
          </a:p>
          <a:p>
            <a:pPr marL="1314450" lvl="3" indent="0">
              <a:buNone/>
            </a:pPr>
            <a:r>
              <a:rPr lang="en-US" sz="1900" dirty="0" smtClean="0">
                <a:latin typeface="Consolas" panose="020B0609020204030204" pitchFamily="49" charset="0"/>
              </a:rPr>
              <a:t>}</a:t>
            </a:r>
            <a:endParaRPr lang="en-CA" sz="1900" dirty="0" smtClean="0"/>
          </a:p>
        </p:txBody>
      </p:sp>
      <p:sp>
        <p:nvSpPr>
          <p:cNvPr id="2" name="Title 1"/>
          <p:cNvSpPr>
            <a:spLocks noGrp="1"/>
          </p:cNvSpPr>
          <p:nvPr>
            <p:ph type="title"/>
          </p:nvPr>
        </p:nvSpPr>
        <p:spPr/>
        <p:txBody>
          <a:bodyPr/>
          <a:lstStyle/>
          <a:p>
            <a:r>
              <a:rPr lang="en-CA" dirty="0" smtClean="0"/>
              <a:t>Every for loop can be</a:t>
            </a:r>
            <a:br>
              <a:rPr lang="en-CA" dirty="0" smtClean="0"/>
            </a:br>
            <a:r>
              <a:rPr lang="en-CA" dirty="0" smtClean="0"/>
              <a:t>written as a while loop</a:t>
            </a:r>
            <a:endParaRPr lang="en-CA" dirty="0"/>
          </a:p>
        </p:txBody>
      </p:sp>
      <p:sp>
        <p:nvSpPr>
          <p:cNvPr id="6" name="Rounded Rectangle 5"/>
          <p:cNvSpPr/>
          <p:nvPr/>
        </p:nvSpPr>
        <p:spPr>
          <a:xfrm>
            <a:off x="1789212" y="4432920"/>
            <a:ext cx="1296144" cy="3727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ounded Rectangle 6"/>
          <p:cNvSpPr/>
          <p:nvPr/>
        </p:nvSpPr>
        <p:spPr>
          <a:xfrm>
            <a:off x="2594000" y="2683520"/>
            <a:ext cx="1152128" cy="3727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ounded Rectangle 7"/>
          <p:cNvSpPr/>
          <p:nvPr/>
        </p:nvSpPr>
        <p:spPr>
          <a:xfrm>
            <a:off x="2793008" y="5106392"/>
            <a:ext cx="915020" cy="3727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ounded Rectangle 8"/>
          <p:cNvSpPr/>
          <p:nvPr/>
        </p:nvSpPr>
        <p:spPr>
          <a:xfrm>
            <a:off x="3894336" y="2679328"/>
            <a:ext cx="792088" cy="3727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ounded Rectangle 9"/>
          <p:cNvSpPr/>
          <p:nvPr/>
        </p:nvSpPr>
        <p:spPr>
          <a:xfrm>
            <a:off x="2335561" y="5445224"/>
            <a:ext cx="1372468" cy="3727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ounded Rectangle 10"/>
          <p:cNvSpPr/>
          <p:nvPr/>
        </p:nvSpPr>
        <p:spPr>
          <a:xfrm>
            <a:off x="2310160" y="3018160"/>
            <a:ext cx="1397868" cy="3727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ounded Rectangle 11"/>
          <p:cNvSpPr/>
          <p:nvPr/>
        </p:nvSpPr>
        <p:spPr>
          <a:xfrm>
            <a:off x="2322860" y="5817964"/>
            <a:ext cx="686234" cy="3727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ounded Rectangle 12"/>
          <p:cNvSpPr/>
          <p:nvPr/>
        </p:nvSpPr>
        <p:spPr>
          <a:xfrm>
            <a:off x="4855840" y="2675136"/>
            <a:ext cx="504056" cy="3727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5" name="Audio 1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549436968"/>
      </p:ext>
    </p:extLst>
  </p:cSld>
  <p:clrMapOvr>
    <a:masterClrMapping/>
  </p:clrMapOvr>
  <mc:AlternateContent xmlns:mc="http://schemas.openxmlformats.org/markup-compatibility/2006">
    <mc:Choice xmlns:p14="http://schemas.microsoft.com/office/powerpoint/2010/main" Requires="p14">
      <p:transition spd="slow" p14:dur="2000" advTm="140436"/>
    </mc:Choice>
    <mc:Fallback>
      <p:transition spd="slow" advTm="140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7"/>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6"/>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9"/>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8"/>
                                        </p:tgtEl>
                                        <p:attrNameLst>
                                          <p:attrName>style.visibility</p:attrName>
                                        </p:attrNameLst>
                                      </p:cBhvr>
                                      <p:to>
                                        <p:strVal val="hidden"/>
                                      </p:to>
                                    </p:set>
                                  </p:childTnLst>
                                </p:cTn>
                              </p:par>
                              <p:par>
                                <p:cTn id="53" presetID="1" presetClass="entr" presetSubtype="0"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11"/>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10"/>
                                        </p:tgtEl>
                                        <p:attrNameLst>
                                          <p:attrName>style.visibility</p:attrName>
                                        </p:attrNameLst>
                                      </p:cBhvr>
                                      <p:to>
                                        <p:strVal val="hidden"/>
                                      </p:to>
                                    </p:set>
                                  </p:childTnLst>
                                </p:cTn>
                              </p:par>
                              <p:par>
                                <p:cTn id="63" presetID="1" presetClass="entr" presetSubtype="0" fill="hold" grpId="0" nodeType="withEffect">
                                  <p:stCondLst>
                                    <p:cond delay="0"/>
                                  </p:stCondLst>
                                  <p:childTnLst>
                                    <p:set>
                                      <p:cBhvr>
                                        <p:cTn id="64" dur="1" fill="hold">
                                          <p:stCondLst>
                                            <p:cond delay="0"/>
                                          </p:stCondLst>
                                        </p:cTn>
                                        <p:tgtEl>
                                          <p:spTgt spid="1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7" fill="hold" display="0">
                  <p:stCondLst>
                    <p:cond delay="indefinite"/>
                  </p:stCondLst>
                  <p:endCondLst>
                    <p:cond evt="onStopAudio" delay="0">
                      <p:tgtEl>
                        <p:sldTgt/>
                      </p:tgtEl>
                    </p:cond>
                  </p:endCondLst>
                </p:cTn>
                <p:tgtEl>
                  <p:spTgt spid="15"/>
                </p:tgtEl>
              </p:cMediaNode>
            </p:audio>
          </p:childTnLst>
        </p:cTn>
      </p:par>
    </p:tnLst>
    <p:bldLst>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CA" dirty="0" smtClean="0"/>
              <a:t>Question:</a:t>
            </a:r>
          </a:p>
          <a:p>
            <a:pPr lvl="1"/>
            <a:r>
              <a:rPr lang="en-CA" dirty="0" smtClean="0"/>
              <a:t>What do you do if you accidentally execute a program that has an infinite loop?</a:t>
            </a:r>
            <a:endParaRPr lang="en-CA" dirty="0"/>
          </a:p>
          <a:p>
            <a:pPr lvl="1"/>
            <a:endParaRPr lang="en-CA" dirty="0" smtClean="0"/>
          </a:p>
          <a:p>
            <a:r>
              <a:rPr lang="en-CA" dirty="0" smtClean="0"/>
              <a:t>Solution:</a:t>
            </a:r>
          </a:p>
          <a:p>
            <a:pPr lvl="1"/>
            <a:r>
              <a:rPr lang="en-CA" dirty="0" smtClean="0"/>
              <a:t>In Eclipse, there is a </a:t>
            </a:r>
            <a:r>
              <a:rPr lang="en-CA" i="1" dirty="0" smtClean="0"/>
              <a:t>stop </a:t>
            </a:r>
            <a:r>
              <a:rPr lang="en-CA" dirty="0" smtClean="0"/>
              <a:t>button that becomes active when a program is executing</a:t>
            </a:r>
          </a:p>
          <a:p>
            <a:pPr lvl="2"/>
            <a:endParaRPr lang="en-CA" dirty="0"/>
          </a:p>
          <a:p>
            <a:pPr lvl="2"/>
            <a:endParaRPr lang="en-CA" dirty="0" smtClean="0"/>
          </a:p>
          <a:p>
            <a:pPr lvl="1"/>
            <a:r>
              <a:rPr lang="en-CA" dirty="0" smtClean="0"/>
              <a:t>Other </a:t>
            </a:r>
            <a:r>
              <a:rPr lang="en-CA" cap="small" dirty="0" smtClean="0"/>
              <a:t>ide</a:t>
            </a:r>
            <a:r>
              <a:rPr lang="en-CA" dirty="0" smtClean="0"/>
              <a:t>s will have similar features</a:t>
            </a:r>
          </a:p>
          <a:p>
            <a:pPr lvl="1"/>
            <a:r>
              <a:rPr lang="en-CA" dirty="0" smtClean="0"/>
              <a:t>At the console, press Ctrl-C</a:t>
            </a:r>
          </a:p>
        </p:txBody>
      </p:sp>
      <p:sp>
        <p:nvSpPr>
          <p:cNvPr id="2" name="Title 1"/>
          <p:cNvSpPr>
            <a:spLocks noGrp="1"/>
          </p:cNvSpPr>
          <p:nvPr>
            <p:ph type="title"/>
          </p:nvPr>
        </p:nvSpPr>
        <p:spPr/>
        <p:txBody>
          <a:bodyPr/>
          <a:lstStyle/>
          <a:p>
            <a:r>
              <a:rPr lang="en-CA" dirty="0" smtClean="0"/>
              <a:t>Infinite loop?</a:t>
            </a:r>
            <a:endParaRPr lang="en-CA"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3728" y="4010825"/>
            <a:ext cx="648072" cy="570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53344229"/>
      </p:ext>
    </p:extLst>
  </p:cSld>
  <p:clrMapOvr>
    <a:masterClrMapping/>
  </p:clrMapOvr>
  <mc:AlternateContent xmlns:mc="http://schemas.openxmlformats.org/markup-compatibility/2006">
    <mc:Choice xmlns:p14="http://schemas.microsoft.com/office/powerpoint/2010/main" Requires="p14">
      <p:transition spd="slow" p14:dur="2000" advTm="2212"/>
    </mc:Choice>
    <mc:Fallback>
      <p:transition spd="slow" advTm="2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Summary</a:t>
            </a:r>
            <a:endParaRPr lang="en-CA" dirty="0"/>
          </a:p>
        </p:txBody>
      </p:sp>
      <p:sp>
        <p:nvSpPr>
          <p:cNvPr id="3" name="Content Placeholder 2"/>
          <p:cNvSpPr>
            <a:spLocks noGrp="1"/>
          </p:cNvSpPr>
          <p:nvPr>
            <p:ph idx="1"/>
          </p:nvPr>
        </p:nvSpPr>
        <p:spPr/>
        <p:txBody>
          <a:bodyPr/>
          <a:lstStyle/>
          <a:p>
            <a:pPr algn="l"/>
            <a:r>
              <a:rPr lang="en-CA" dirty="0" smtClean="0"/>
              <a:t>Following this lesson, you now</a:t>
            </a:r>
            <a:endParaRPr lang="en-CA" dirty="0"/>
          </a:p>
          <a:p>
            <a:pPr lvl="1" algn="l"/>
            <a:r>
              <a:rPr lang="en-CA" dirty="0" smtClean="0"/>
              <a:t>Understand how to implement while loops in C++</a:t>
            </a:r>
            <a:endParaRPr lang="en-CA" dirty="0"/>
          </a:p>
          <a:p>
            <a:pPr lvl="1" algn="l"/>
            <a:r>
              <a:rPr lang="en-CA" dirty="0" smtClean="0"/>
              <a:t>Seen </a:t>
            </a:r>
            <a:r>
              <a:rPr lang="en-CA" dirty="0" smtClean="0"/>
              <a:t>how to implement various </a:t>
            </a:r>
            <a:r>
              <a:rPr lang="en-CA" dirty="0" smtClean="0"/>
              <a:t>algorithms requiring </a:t>
            </a:r>
            <a:r>
              <a:rPr lang="en-CA" dirty="0" smtClean="0"/>
              <a:t>looping statements:</a:t>
            </a:r>
          </a:p>
          <a:p>
            <a:pPr lvl="2" algn="l"/>
            <a:r>
              <a:rPr lang="en-US" dirty="0" smtClean="0"/>
              <a:t>Playing guessing games</a:t>
            </a:r>
          </a:p>
          <a:p>
            <a:pPr lvl="2" algn="l"/>
            <a:r>
              <a:rPr lang="en-US" dirty="0" smtClean="0"/>
              <a:t>Finding all prime factors</a:t>
            </a:r>
            <a:endParaRPr lang="en-CA" dirty="0" smtClean="0"/>
          </a:p>
          <a:p>
            <a:pPr lvl="2" algn="l"/>
            <a:r>
              <a:rPr lang="en-CA" dirty="0" smtClean="0"/>
              <a:t>The </a:t>
            </a:r>
            <a:r>
              <a:rPr lang="en-CA" dirty="0" smtClean="0"/>
              <a:t>Collatz conjecture</a:t>
            </a:r>
          </a:p>
          <a:p>
            <a:pPr lvl="2" algn="l"/>
            <a:r>
              <a:rPr lang="en-CA" dirty="0" smtClean="0"/>
              <a:t>The factorial function</a:t>
            </a:r>
          </a:p>
          <a:p>
            <a:pPr lvl="1" algn="l"/>
            <a:r>
              <a:rPr lang="en-CA" dirty="0" smtClean="0"/>
              <a:t>Understand how to convert a description of an algorithm to one that you can program</a:t>
            </a:r>
          </a:p>
          <a:p>
            <a:pPr lvl="2" algn="l"/>
            <a:r>
              <a:rPr lang="en-CA" dirty="0" smtClean="0"/>
              <a:t>The example we used was the greatest-common </a:t>
            </a:r>
            <a:r>
              <a:rPr lang="en-CA" dirty="0" smtClean="0"/>
              <a:t>divisor</a:t>
            </a:r>
          </a:p>
          <a:p>
            <a:pPr lvl="1" algn="l"/>
            <a:r>
              <a:rPr lang="en-US" dirty="0" smtClean="0"/>
              <a:t>Understand that all for loops can be written as while loops</a:t>
            </a:r>
            <a:endParaRPr lang="en-CA" dirty="0" smtClean="0"/>
          </a:p>
          <a:p>
            <a:pPr lvl="1" algn="l"/>
            <a:r>
              <a:rPr lang="en-CA" dirty="0" smtClean="0"/>
              <a:t>Know how to terminate a program in an infinite loop</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46543318"/>
      </p:ext>
    </p:extLst>
  </p:cSld>
  <p:clrMapOvr>
    <a:masterClrMapping/>
  </p:clrMapOvr>
  <mc:AlternateContent xmlns:mc="http://schemas.openxmlformats.org/markup-compatibility/2006">
    <mc:Choice xmlns:p14="http://schemas.microsoft.com/office/powerpoint/2010/main" Requires="p14">
      <p:transition spd="slow" p14:dur="2000" advTm="92991"/>
    </mc:Choice>
    <mc:Fallback>
      <p:transition spd="slow" advTm="92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a:t>[1]	</a:t>
            </a:r>
            <a:r>
              <a:rPr lang="en-CA" sz="1800" dirty="0" smtClean="0"/>
              <a:t>Wikipedia</a:t>
            </a:r>
          </a:p>
          <a:p>
            <a:pPr marL="0" indent="0">
              <a:buNone/>
            </a:pPr>
            <a:r>
              <a:rPr lang="en-CA" sz="1800" dirty="0"/>
              <a:t>	</a:t>
            </a:r>
            <a:r>
              <a:rPr lang="en-CA" sz="1800" dirty="0">
                <a:hlinkClick r:id="rId2"/>
              </a:rPr>
              <a:t>https://</a:t>
            </a:r>
            <a:r>
              <a:rPr lang="en-CA" sz="1800" dirty="0" smtClean="0">
                <a:hlinkClick r:id="rId2"/>
              </a:rPr>
              <a:t>en.wikipedia.org/wiki/While_loop</a:t>
            </a:r>
            <a:endParaRPr lang="en-CA" sz="1800" dirty="0" smtClean="0"/>
          </a:p>
          <a:p>
            <a:pPr marL="0" indent="0">
              <a:buNone/>
            </a:pPr>
            <a:r>
              <a:rPr lang="en-CA" sz="1800" dirty="0" smtClean="0"/>
              <a:t>[2]	cplusplus.com</a:t>
            </a:r>
          </a:p>
          <a:p>
            <a:pPr marL="0" indent="0">
              <a:buNone/>
            </a:pPr>
            <a:r>
              <a:rPr lang="en-CA" sz="1800" dirty="0"/>
              <a:t>	</a:t>
            </a:r>
            <a:r>
              <a:rPr lang="en-CA" sz="1800" dirty="0">
                <a:hlinkClick r:id="rId3"/>
              </a:rPr>
              <a:t>http://www.cplusplus.com/doc/tutorial/control</a:t>
            </a:r>
            <a:r>
              <a:rPr lang="en-CA" sz="1800" dirty="0" smtClean="0">
                <a:hlinkClick r:id="rId3"/>
              </a:rPr>
              <a:t>/</a:t>
            </a:r>
            <a:endParaRPr lang="en-CA" sz="1800" dirty="0" smtClean="0"/>
          </a:p>
          <a:p>
            <a:pPr marL="0" indent="0">
              <a:buNone/>
            </a:pPr>
            <a:r>
              <a:rPr lang="en-CA" sz="1800" dirty="0" smtClean="0"/>
              <a:t>[3] 	</a:t>
            </a:r>
            <a:r>
              <a:rPr lang="en-CA" sz="1800" dirty="0" err="1" smtClean="0"/>
              <a:t>tutorialspoint</a:t>
            </a:r>
            <a:endParaRPr lang="en-CA" sz="1800" dirty="0" smtClean="0"/>
          </a:p>
          <a:p>
            <a:pPr marL="0" indent="0">
              <a:buNone/>
            </a:pPr>
            <a:r>
              <a:rPr lang="en-CA" sz="1800" dirty="0"/>
              <a:t>	</a:t>
            </a:r>
            <a:r>
              <a:rPr lang="en-CA" sz="1800" dirty="0">
                <a:hlinkClick r:id="rId4"/>
              </a:rPr>
              <a:t>https://</a:t>
            </a:r>
            <a:r>
              <a:rPr lang="en-CA" sz="1800" dirty="0" smtClean="0">
                <a:hlinkClick r:id="rId4"/>
              </a:rPr>
              <a:t>www.tutorialspoint.com/cplusplus/cpp_while_loop.htm</a:t>
            </a:r>
            <a:endParaRPr lang="en-CA" sz="1800" dirty="0" smtClean="0"/>
          </a:p>
          <a:p>
            <a:pPr marL="0" indent="0">
              <a:buNone/>
            </a:pPr>
            <a:endParaRPr lang="en-CA" sz="1800" dirty="0"/>
          </a:p>
        </p:txBody>
      </p:sp>
    </p:spTree>
    <p:extLst>
      <p:ext uri="{BB962C8B-B14F-4D97-AF65-F5344CB8AC3E}">
        <p14:creationId xmlns:p14="http://schemas.microsoft.com/office/powerpoint/2010/main" val="161543844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Acknowledgments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smtClean="0"/>
              <a:t>Proof read by Dr. Thomas </a:t>
            </a:r>
            <a:r>
              <a:rPr lang="en-CA" sz="1800" dirty="0" err="1" smtClean="0"/>
              <a:t>McConkey</a:t>
            </a:r>
            <a:r>
              <a:rPr lang="en-CA" sz="1800" smtClean="0"/>
              <a:t> and Charlie Liu.</a:t>
            </a:r>
            <a:endParaRPr lang="en-CA" sz="1800" dirty="0" smtClean="0"/>
          </a:p>
        </p:txBody>
      </p:sp>
    </p:spTree>
    <p:extLst>
      <p:ext uri="{BB962C8B-B14F-4D97-AF65-F5344CB8AC3E}">
        <p14:creationId xmlns:p14="http://schemas.microsoft.com/office/powerpoint/2010/main" val="233355926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lstStyle/>
          <a:p>
            <a:pPr marL="0" indent="0">
              <a:buNone/>
            </a:pPr>
            <a:r>
              <a:rPr lang="en-CA" dirty="0" smtClean="0"/>
              <a:t>These slides were prepared using the Georgia typeface. Mathematical equations use </a:t>
            </a:r>
            <a:r>
              <a:rPr lang="en-CA" dirty="0" smtClean="0">
                <a:latin typeface="Times New Roman" panose="02020603050405020304" pitchFamily="18" charset="0"/>
                <a:cs typeface="Times New Roman" panose="02020603050405020304" pitchFamily="18" charset="0"/>
              </a:rPr>
              <a:t>Times New Roman</a:t>
            </a:r>
            <a:r>
              <a:rPr lang="en-CA" dirty="0" smtClean="0"/>
              <a:t>, and source code is presented using </a:t>
            </a:r>
            <a:r>
              <a:rPr lang="en-CA" dirty="0" smtClean="0">
                <a:latin typeface="Consolas" panose="020B0609020204030204" pitchFamily="49" charset="0"/>
                <a:cs typeface="Consolas" panose="020B0609020204030204" pitchFamily="49" charset="0"/>
              </a:rPr>
              <a:t>Consolas</a:t>
            </a:r>
            <a:r>
              <a:rPr lang="en-CA" dirty="0" smtClean="0"/>
              <a:t>.</a:t>
            </a:r>
          </a:p>
          <a:p>
            <a:pPr marL="0" indent="0">
              <a:buNone/>
            </a:pPr>
            <a:endParaRPr lang="en-CA" dirty="0" smtClean="0"/>
          </a:p>
          <a:p>
            <a:pPr marL="0" indent="0">
              <a:buNone/>
            </a:pPr>
            <a:r>
              <a:rPr lang="en-CA" dirty="0" smtClean="0"/>
              <a:t>The </a:t>
            </a:r>
            <a:r>
              <a:rPr lang="en-CA" dirty="0"/>
              <a:t>photographs of lilacs in bloom appearing on the title slide and accenting the top of each other slide were taken at the Royal Botanical Gardens on May 27, 2018 by Douglas Wilhelm Harder. Please see</a:t>
            </a:r>
          </a:p>
          <a:p>
            <a:pPr marL="0" indent="0" algn="ctr">
              <a:buNone/>
            </a:pPr>
            <a:r>
              <a:rPr lang="en-CA" dirty="0"/>
              <a:t>https://www.rbg.ca/</a:t>
            </a:r>
          </a:p>
          <a:p>
            <a:pPr marL="0" indent="0">
              <a:buNone/>
            </a:pPr>
            <a:r>
              <a:rPr lang="en-CA" dirty="0" smtClean="0"/>
              <a:t>for </a:t>
            </a:r>
            <a:r>
              <a:rPr lang="en-CA" dirty="0"/>
              <a:t>more information.</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4532755"/>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12785" y="4221088"/>
            <a:ext cx="1535679" cy="230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658" y="4703278"/>
            <a:ext cx="2867198" cy="1822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975405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buNone/>
            </a:pPr>
            <a:r>
              <a:rPr lang="en-CA" dirty="0"/>
              <a:t>These slides are provided for the </a:t>
            </a:r>
            <a:r>
              <a:rPr lang="en-CA" cap="small" dirty="0" smtClean="0"/>
              <a:t>ece</a:t>
            </a:r>
            <a:r>
              <a:rPr lang="en-CA" dirty="0" smtClean="0"/>
              <a:t> </a:t>
            </a:r>
            <a:r>
              <a:rPr lang="en-CA" dirty="0"/>
              <a:t>150 </a:t>
            </a:r>
            <a:r>
              <a:rPr lang="en-CA" i="1" dirty="0"/>
              <a:t>Fundamentals of Programming</a:t>
            </a:r>
            <a:r>
              <a:rPr lang="en-CA" dirty="0"/>
              <a:t> </a:t>
            </a:r>
            <a:r>
              <a:rPr lang="en-CA" dirty="0" smtClean="0"/>
              <a:t>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Tree>
    <p:extLst>
      <p:ext uri="{BB962C8B-B14F-4D97-AF65-F5344CB8AC3E}">
        <p14:creationId xmlns:p14="http://schemas.microsoft.com/office/powerpoint/2010/main" val="8449834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Repetition statements</a:t>
            </a:r>
            <a:endParaRPr lang="en-CA" dirty="0"/>
          </a:p>
        </p:txBody>
      </p:sp>
      <p:sp>
        <p:nvSpPr>
          <p:cNvPr id="3" name="Content Placeholder 2"/>
          <p:cNvSpPr>
            <a:spLocks noGrp="1"/>
          </p:cNvSpPr>
          <p:nvPr>
            <p:ph idx="1"/>
          </p:nvPr>
        </p:nvSpPr>
        <p:spPr/>
        <p:txBody>
          <a:bodyPr/>
          <a:lstStyle/>
          <a:p>
            <a:r>
              <a:rPr lang="en-CA" dirty="0" smtClean="0"/>
              <a:t>In some cases, however, we don’t know how often a loop body will be executed</a:t>
            </a:r>
          </a:p>
          <a:p>
            <a:pPr lvl="1"/>
            <a:r>
              <a:rPr lang="en-US" dirty="0" smtClean="0"/>
              <a:t>An alternative approach is a </a:t>
            </a:r>
            <a:r>
              <a:rPr lang="en-US" i="1" dirty="0" smtClean="0"/>
              <a:t>while loop</a:t>
            </a:r>
            <a:endParaRPr lang="en-CA" dirty="0" smtClean="0"/>
          </a:p>
          <a:p>
            <a:pPr lvl="1"/>
            <a:r>
              <a:rPr lang="en-CA" dirty="0" smtClean="0"/>
              <a:t>A while loop only has a condition and a loop body</a:t>
            </a:r>
          </a:p>
          <a:p>
            <a:pPr lvl="2"/>
            <a:r>
              <a:rPr lang="en-CA" dirty="0" smtClean="0"/>
              <a:t>The loop body is run as long as the condition is </a:t>
            </a:r>
            <a:r>
              <a:rPr lang="en-CA" cap="small" dirty="0"/>
              <a:t>true</a:t>
            </a:r>
            <a:endParaRPr lang="en-CA" dirty="0"/>
          </a:p>
          <a:p>
            <a:pPr marL="0" indent="0" algn="l">
              <a:buNone/>
            </a:pPr>
            <a:r>
              <a:rPr lang="en-CA" dirty="0">
                <a:latin typeface="Consolas" panose="020B0609020204030204" pitchFamily="49" charset="0"/>
                <a:cs typeface="Consolas" panose="020B0609020204030204" pitchFamily="49" charset="0"/>
              </a:rPr>
              <a:t>	while ( </a:t>
            </a:r>
            <a:r>
              <a:rPr lang="en-CA" i="1" dirty="0">
                <a:solidFill>
                  <a:srgbClr val="0070C0"/>
                </a:solidFill>
                <a:latin typeface="Consolas" panose="020B0609020204030204" pitchFamily="49" charset="0"/>
                <a:cs typeface="Consolas" panose="020B0609020204030204" pitchFamily="49" charset="0"/>
              </a:rPr>
              <a:t>Boolean-valued condition</a:t>
            </a:r>
            <a:r>
              <a:rPr lang="en-CA" i="1" dirty="0">
                <a:latin typeface="Consolas" panose="020B0609020204030204" pitchFamily="49" charset="0"/>
                <a:cs typeface="Consolas" panose="020B0609020204030204" pitchFamily="49" charset="0"/>
              </a:rPr>
              <a:t> </a:t>
            </a:r>
            <a:r>
              <a:rPr lang="en-CA" dirty="0">
                <a:latin typeface="Consolas" panose="020B0609020204030204" pitchFamily="49" charset="0"/>
                <a:cs typeface="Consolas" panose="020B0609020204030204" pitchFamily="49" charset="0"/>
              </a:rPr>
              <a:t>) </a:t>
            </a:r>
            <a:r>
              <a:rPr lang="en-CA" b="1" dirty="0">
                <a:solidFill>
                  <a:srgbClr val="00B050"/>
                </a:solidFill>
                <a:latin typeface="Consolas" panose="020B0609020204030204" pitchFamily="49" charset="0"/>
                <a:cs typeface="Consolas" panose="020B0609020204030204" pitchFamily="49" charset="0"/>
              </a:rPr>
              <a:t>{</a:t>
            </a:r>
          </a:p>
          <a:p>
            <a:pPr marL="0" indent="0" algn="l">
              <a:buNone/>
            </a:pPr>
            <a:r>
              <a:rPr lang="en-CA" dirty="0">
                <a:solidFill>
                  <a:srgbClr val="00B050"/>
                </a:solidFill>
                <a:latin typeface="Consolas" panose="020B0609020204030204" pitchFamily="49" charset="0"/>
                <a:cs typeface="Consolas" panose="020B0609020204030204" pitchFamily="49" charset="0"/>
              </a:rPr>
              <a:t>	    </a:t>
            </a:r>
            <a:r>
              <a:rPr lang="en-CA" dirty="0" smtClean="0">
                <a:solidFill>
                  <a:srgbClr val="00B050"/>
                </a:solidFill>
                <a:latin typeface="Consolas" panose="020B0609020204030204" pitchFamily="49" charset="0"/>
                <a:cs typeface="Consolas" panose="020B0609020204030204" pitchFamily="49" charset="0"/>
              </a:rPr>
              <a:t>// The loop body or block </a:t>
            </a:r>
            <a:r>
              <a:rPr lang="en-CA" dirty="0">
                <a:solidFill>
                  <a:srgbClr val="00B050"/>
                </a:solidFill>
                <a:latin typeface="Consolas" panose="020B0609020204030204" pitchFamily="49" charset="0"/>
                <a:cs typeface="Consolas" panose="020B0609020204030204" pitchFamily="49" charset="0"/>
              </a:rPr>
              <a:t>of statements</a:t>
            </a:r>
          </a:p>
          <a:p>
            <a:pPr marL="0" indent="0" algn="l">
              <a:buNone/>
            </a:pPr>
            <a:r>
              <a:rPr lang="en-CA" dirty="0">
                <a:solidFill>
                  <a:srgbClr val="00B050"/>
                </a:solidFill>
                <a:latin typeface="Consolas" panose="020B0609020204030204" pitchFamily="49" charset="0"/>
                <a:cs typeface="Consolas" panose="020B0609020204030204" pitchFamily="49" charset="0"/>
              </a:rPr>
              <a:t>	    </a:t>
            </a:r>
            <a:r>
              <a:rPr lang="en-CA" dirty="0" smtClean="0">
                <a:solidFill>
                  <a:srgbClr val="00B050"/>
                </a:solidFill>
                <a:latin typeface="Consolas" panose="020B0609020204030204" pitchFamily="49" charset="0"/>
                <a:cs typeface="Consolas" panose="020B0609020204030204" pitchFamily="49" charset="0"/>
              </a:rPr>
              <a:t>// </a:t>
            </a:r>
            <a:r>
              <a:rPr lang="en-CA" dirty="0">
                <a:solidFill>
                  <a:srgbClr val="00B050"/>
                </a:solidFill>
                <a:latin typeface="Consolas" panose="020B0609020204030204" pitchFamily="49" charset="0"/>
                <a:cs typeface="Consolas" panose="020B0609020204030204" pitchFamily="49" charset="0"/>
              </a:rPr>
              <a:t>- to be executed as long as the</a:t>
            </a:r>
          </a:p>
          <a:p>
            <a:pPr marL="0" indent="0" algn="l">
              <a:buNone/>
            </a:pPr>
            <a:r>
              <a:rPr lang="en-CA" dirty="0">
                <a:solidFill>
                  <a:srgbClr val="00B050"/>
                </a:solidFill>
                <a:latin typeface="Consolas" panose="020B0609020204030204" pitchFamily="49" charset="0"/>
                <a:cs typeface="Consolas" panose="020B0609020204030204" pitchFamily="49" charset="0"/>
              </a:rPr>
              <a:t>	    </a:t>
            </a:r>
            <a:r>
              <a:rPr lang="en-CA" dirty="0" smtClean="0">
                <a:solidFill>
                  <a:srgbClr val="00B050"/>
                </a:solidFill>
                <a:latin typeface="Consolas" panose="020B0609020204030204" pitchFamily="49" charset="0"/>
                <a:cs typeface="Consolas" panose="020B0609020204030204" pitchFamily="49" charset="0"/>
              </a:rPr>
              <a:t>//   </a:t>
            </a:r>
            <a:r>
              <a:rPr lang="en-CA" dirty="0">
                <a:solidFill>
                  <a:srgbClr val="00B050"/>
                </a:solidFill>
                <a:latin typeface="Consolas" panose="020B0609020204030204" pitchFamily="49" charset="0"/>
                <a:cs typeface="Consolas" panose="020B0609020204030204" pitchFamily="49" charset="0"/>
              </a:rPr>
              <a:t>condition is 'true'</a:t>
            </a:r>
          </a:p>
          <a:p>
            <a:pPr marL="0" indent="0" algn="l">
              <a:buNone/>
            </a:pPr>
            <a:r>
              <a:rPr lang="en-CA" b="1" dirty="0">
                <a:solidFill>
                  <a:srgbClr val="00B050"/>
                </a:solidFill>
                <a:latin typeface="Consolas" panose="020B0609020204030204" pitchFamily="49" charset="0"/>
                <a:cs typeface="Consolas" panose="020B0609020204030204" pitchFamily="49" charset="0"/>
              </a:rPr>
              <a:t>	}</a:t>
            </a:r>
            <a:endParaRPr lang="en-CA" dirty="0">
              <a:latin typeface="Consolas" panose="020B0609020204030204" pitchFamily="49" charset="0"/>
              <a:cs typeface="Consolas" panose="020B0609020204030204" pitchFamily="49" charset="0"/>
            </a:endParaRPr>
          </a:p>
          <a:p>
            <a:pPr marL="0" indent="0">
              <a:buNone/>
            </a:pPr>
            <a:endParaRPr lang="en-CA" dirty="0">
              <a:latin typeface="Consolas" panose="020B0609020204030204" pitchFamily="49" charset="0"/>
              <a:cs typeface="Consolas" panose="020B0609020204030204" pitchFamily="49" charset="0"/>
            </a:endParaRPr>
          </a:p>
          <a:p>
            <a:pPr marL="0" indent="0">
              <a:buNone/>
            </a:pPr>
            <a:r>
              <a:rPr lang="en-CA" dirty="0">
                <a:latin typeface="Consolas" panose="020B0609020204030204" pitchFamily="49" charset="0"/>
                <a:cs typeface="Consolas" panose="020B0609020204030204" pitchFamily="49" charset="0"/>
              </a:rPr>
              <a:t>	// Continue executing here as soon as the</a:t>
            </a:r>
          </a:p>
          <a:p>
            <a:pPr marL="0" indent="0">
              <a:buNone/>
            </a:pPr>
            <a:r>
              <a:rPr lang="en-CA" dirty="0">
                <a:latin typeface="Consolas" panose="020B0609020204030204" pitchFamily="49" charset="0"/>
                <a:cs typeface="Consolas" panose="020B0609020204030204" pitchFamily="49" charset="0"/>
              </a:rPr>
              <a:t>	// condition evaluates to 'false'</a:t>
            </a: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471877842"/>
      </p:ext>
    </p:extLst>
  </p:cSld>
  <p:clrMapOvr>
    <a:masterClrMapping/>
  </p:clrMapOvr>
  <mc:AlternateContent xmlns:mc="http://schemas.openxmlformats.org/markup-compatibility/2006">
    <mc:Choice xmlns:p14="http://schemas.microsoft.com/office/powerpoint/2010/main" Requires="p14">
      <p:transition spd="slow" p14:dur="2000" advTm="93120"/>
    </mc:Choice>
    <mc:Fallback>
      <p:transition spd="slow" advTm="93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Infinite loops</a:t>
            </a:r>
            <a:endParaRPr lang="en-CA" dirty="0"/>
          </a:p>
        </p:txBody>
      </p:sp>
      <p:sp>
        <p:nvSpPr>
          <p:cNvPr id="3" name="Content Placeholder 2"/>
          <p:cNvSpPr>
            <a:spLocks noGrp="1"/>
          </p:cNvSpPr>
          <p:nvPr>
            <p:ph idx="1"/>
          </p:nvPr>
        </p:nvSpPr>
        <p:spPr/>
        <p:txBody>
          <a:bodyPr/>
          <a:lstStyle/>
          <a:p>
            <a:r>
              <a:rPr lang="en-US" dirty="0" smtClean="0"/>
              <a:t>A common loop is the </a:t>
            </a:r>
            <a:r>
              <a:rPr lang="en-US" i="1" dirty="0" smtClean="0"/>
              <a:t>infinite loop</a:t>
            </a:r>
            <a:r>
              <a:rPr lang="en-US" dirty="0" smtClean="0"/>
              <a:t>:</a:t>
            </a:r>
            <a:endParaRPr lang="en-CA" dirty="0" smtClean="0"/>
          </a:p>
          <a:p>
            <a:pPr marL="457200" lvl="1" indent="0">
              <a:buNone/>
            </a:pPr>
            <a:r>
              <a:rPr lang="en-CA" dirty="0" smtClean="0">
                <a:latin typeface="Consolas" panose="020B0609020204030204" pitchFamily="49" charset="0"/>
                <a:cs typeface="Consolas" panose="020B0609020204030204" pitchFamily="49" charset="0"/>
              </a:rPr>
              <a:t>	while </a:t>
            </a:r>
            <a:r>
              <a:rPr lang="en-CA" dirty="0">
                <a:latin typeface="Consolas" panose="020B0609020204030204" pitchFamily="49" charset="0"/>
                <a:cs typeface="Consolas" panose="020B0609020204030204" pitchFamily="49" charset="0"/>
              </a:rPr>
              <a:t>( </a:t>
            </a:r>
            <a:r>
              <a:rPr lang="en-CA" b="1" dirty="0" smtClean="0">
                <a:solidFill>
                  <a:srgbClr val="0070C0"/>
                </a:solidFill>
                <a:latin typeface="Consolas" panose="020B0609020204030204" pitchFamily="49" charset="0"/>
                <a:cs typeface="Consolas" panose="020B0609020204030204" pitchFamily="49" charset="0"/>
              </a:rPr>
              <a:t>true</a:t>
            </a:r>
            <a:r>
              <a:rPr lang="en-CA" i="1" dirty="0" smtClean="0">
                <a:latin typeface="Consolas" panose="020B0609020204030204" pitchFamily="49" charset="0"/>
                <a:cs typeface="Consolas" panose="020B0609020204030204" pitchFamily="49" charset="0"/>
              </a:rPr>
              <a:t> </a:t>
            </a:r>
            <a:r>
              <a:rPr lang="en-CA" dirty="0">
                <a:latin typeface="Consolas" panose="020B0609020204030204" pitchFamily="49" charset="0"/>
                <a:cs typeface="Consolas" panose="020B0609020204030204" pitchFamily="49" charset="0"/>
              </a:rPr>
              <a:t>) </a:t>
            </a:r>
            <a:r>
              <a:rPr lang="en-CA" b="1" dirty="0">
                <a:solidFill>
                  <a:srgbClr val="00B050"/>
                </a:solidFill>
                <a:latin typeface="Consolas" panose="020B0609020204030204" pitchFamily="49" charset="0"/>
                <a:cs typeface="Consolas" panose="020B0609020204030204" pitchFamily="49" charset="0"/>
              </a:rPr>
              <a:t>{</a:t>
            </a:r>
          </a:p>
          <a:p>
            <a:pPr marL="0" indent="0" algn="l">
              <a:buNone/>
            </a:pPr>
            <a:r>
              <a:rPr lang="en-CA" b="1" dirty="0">
                <a:solidFill>
                  <a:srgbClr val="00B050"/>
                </a:solidFill>
                <a:latin typeface="Consolas" panose="020B0609020204030204" pitchFamily="49" charset="0"/>
                <a:cs typeface="Consolas" panose="020B0609020204030204" pitchFamily="49" charset="0"/>
              </a:rPr>
              <a:t>	</a:t>
            </a:r>
            <a:r>
              <a:rPr lang="en-CA" b="1" dirty="0" smtClean="0">
                <a:solidFill>
                  <a:srgbClr val="00B050"/>
                </a:solidFill>
                <a:latin typeface="Consolas" panose="020B0609020204030204" pitchFamily="49" charset="0"/>
                <a:cs typeface="Consolas" panose="020B0609020204030204" pitchFamily="49" charset="0"/>
              </a:rPr>
              <a:t>    </a:t>
            </a:r>
            <a:r>
              <a:rPr lang="en-CA" dirty="0" smtClean="0">
                <a:solidFill>
                  <a:srgbClr val="00B050"/>
                </a:solidFill>
                <a:latin typeface="Consolas" panose="020B0609020204030204" pitchFamily="49" charset="0"/>
                <a:cs typeface="Consolas" panose="020B0609020204030204" pitchFamily="49" charset="0"/>
              </a:rPr>
              <a:t>// </a:t>
            </a:r>
            <a:r>
              <a:rPr lang="en-CA" dirty="0">
                <a:solidFill>
                  <a:srgbClr val="00B050"/>
                </a:solidFill>
                <a:latin typeface="Consolas" panose="020B0609020204030204" pitchFamily="49" charset="0"/>
                <a:cs typeface="Consolas" panose="020B0609020204030204" pitchFamily="49" charset="0"/>
              </a:rPr>
              <a:t>The loop body or block of statements</a:t>
            </a:r>
          </a:p>
          <a:p>
            <a:pPr marL="0" indent="0" algn="l">
              <a:buNone/>
            </a:pPr>
            <a:r>
              <a:rPr lang="en-CA" dirty="0">
                <a:solidFill>
                  <a:srgbClr val="00B050"/>
                </a:solidFill>
                <a:latin typeface="Consolas" panose="020B0609020204030204" pitchFamily="49" charset="0"/>
                <a:cs typeface="Consolas" panose="020B0609020204030204" pitchFamily="49" charset="0"/>
              </a:rPr>
              <a:t>	    // - </a:t>
            </a:r>
            <a:r>
              <a:rPr lang="en-CA" dirty="0" smtClean="0">
                <a:solidFill>
                  <a:srgbClr val="00B050"/>
                </a:solidFill>
                <a:latin typeface="Consolas" panose="020B0609020204030204" pitchFamily="49" charset="0"/>
                <a:cs typeface="Consolas" panose="020B0609020204030204" pitchFamily="49" charset="0"/>
              </a:rPr>
              <a:t>will be repeatedly executed forever</a:t>
            </a:r>
            <a:endParaRPr lang="en-CA" dirty="0">
              <a:solidFill>
                <a:srgbClr val="00B050"/>
              </a:solidFill>
              <a:latin typeface="Consolas" panose="020B0609020204030204" pitchFamily="49" charset="0"/>
              <a:cs typeface="Consolas" panose="020B0609020204030204" pitchFamily="49" charset="0"/>
            </a:endParaRPr>
          </a:p>
          <a:p>
            <a:pPr marL="0" indent="0" algn="l">
              <a:buNone/>
            </a:pPr>
            <a:r>
              <a:rPr lang="en-CA" dirty="0">
                <a:solidFill>
                  <a:srgbClr val="00B050"/>
                </a:solidFill>
                <a:latin typeface="Consolas" panose="020B0609020204030204" pitchFamily="49" charset="0"/>
                <a:cs typeface="Consolas" panose="020B0609020204030204" pitchFamily="49" charset="0"/>
              </a:rPr>
              <a:t>	    </a:t>
            </a:r>
            <a:r>
              <a:rPr lang="en-CA" dirty="0" smtClean="0">
                <a:solidFill>
                  <a:srgbClr val="00B050"/>
                </a:solidFill>
                <a:latin typeface="Consolas" panose="020B0609020204030204" pitchFamily="49" charset="0"/>
                <a:cs typeface="Consolas" panose="020B0609020204030204" pitchFamily="49" charset="0"/>
              </a:rPr>
              <a:t>//   or until we get out of the loop otherwise</a:t>
            </a:r>
            <a:endParaRPr lang="en-CA" dirty="0">
              <a:solidFill>
                <a:srgbClr val="00B050"/>
              </a:solidFill>
              <a:latin typeface="Consolas" panose="020B0609020204030204" pitchFamily="49" charset="0"/>
              <a:cs typeface="Consolas" panose="020B0609020204030204" pitchFamily="49" charset="0"/>
            </a:endParaRPr>
          </a:p>
          <a:p>
            <a:pPr marL="0" indent="0" algn="l">
              <a:buNone/>
            </a:pPr>
            <a:r>
              <a:rPr lang="en-CA" b="1" dirty="0">
                <a:solidFill>
                  <a:srgbClr val="00B050"/>
                </a:solidFill>
                <a:latin typeface="Consolas" panose="020B0609020204030204" pitchFamily="49" charset="0"/>
                <a:cs typeface="Consolas" panose="020B0609020204030204" pitchFamily="49" charset="0"/>
              </a:rPr>
              <a:t>	</a:t>
            </a:r>
            <a:r>
              <a:rPr lang="en-CA" b="1" dirty="0" smtClean="0">
                <a:solidFill>
                  <a:srgbClr val="00B050"/>
                </a:solidFill>
                <a:latin typeface="Consolas" panose="020B0609020204030204" pitchFamily="49" charset="0"/>
                <a:cs typeface="Consolas" panose="020B0609020204030204" pitchFamily="49" charset="0"/>
              </a:rPr>
              <a:t>}</a:t>
            </a:r>
            <a:endParaRPr lang="en-CA" dirty="0">
              <a:latin typeface="Consolas" panose="020B0609020204030204" pitchFamily="49" charset="0"/>
              <a:cs typeface="Consolas" panose="020B0609020204030204" pitchFamily="49"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90229820"/>
      </p:ext>
    </p:extLst>
  </p:cSld>
  <p:clrMapOvr>
    <a:masterClrMapping/>
  </p:clrMapOvr>
  <mc:AlternateContent xmlns:mc="http://schemas.openxmlformats.org/markup-compatibility/2006">
    <mc:Choice xmlns:p14="http://schemas.microsoft.com/office/powerpoint/2010/main" Requires="p14">
      <p:transition spd="slow" p14:dur="2000" advTm="63794"/>
    </mc:Choice>
    <mc:Fallback>
      <p:transition spd="slow" advTm="63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Accessing a value from the user</a:t>
            </a:r>
            <a:endParaRPr lang="en-CA" dirty="0"/>
          </a:p>
        </p:txBody>
      </p:sp>
      <p:sp>
        <p:nvSpPr>
          <p:cNvPr id="3" name="Content Placeholder 2"/>
          <p:cNvSpPr>
            <a:spLocks noGrp="1"/>
          </p:cNvSpPr>
          <p:nvPr>
            <p:ph idx="1"/>
          </p:nvPr>
        </p:nvSpPr>
        <p:spPr/>
        <p:txBody>
          <a:bodyPr/>
          <a:lstStyle/>
          <a:p>
            <a:r>
              <a:rPr lang="en-US" dirty="0" smtClean="0"/>
              <a:t>Like with the </a:t>
            </a:r>
            <a:r>
              <a:rPr lang="en-US" dirty="0" smtClean="0">
                <a:latin typeface="Consolas" panose="020B0609020204030204" pitchFamily="49" charset="0"/>
              </a:rPr>
              <a:t>for</a:t>
            </a:r>
            <a:r>
              <a:rPr lang="en-US" dirty="0" smtClean="0"/>
              <a:t> loop, a while loop can use a break statement:</a:t>
            </a:r>
            <a:endParaRPr lang="en-CA" dirty="0" smtClean="0"/>
          </a:p>
          <a:p>
            <a:pPr marL="0" indent="0" algn="l">
              <a:buNone/>
            </a:pPr>
            <a:r>
              <a:rPr lang="en-CA" sz="1800" dirty="0">
                <a:latin typeface="Consolas" panose="020B0609020204030204" pitchFamily="49" charset="0"/>
                <a:cs typeface="Consolas" panose="020B0609020204030204" pitchFamily="49" charset="0"/>
              </a:rPr>
              <a:t>	</a:t>
            </a:r>
            <a:r>
              <a:rPr lang="en-CA" sz="1800" dirty="0" smtClean="0">
                <a:latin typeface="Consolas" panose="020B0609020204030204" pitchFamily="49" charset="0"/>
                <a:cs typeface="Consolas" panose="020B0609020204030204" pitchFamily="49" charset="0"/>
              </a:rPr>
              <a:t>// Must be declared outside the loop</a:t>
            </a:r>
          </a:p>
          <a:p>
            <a:pPr marL="0" indent="0" algn="l">
              <a:buNone/>
            </a:pPr>
            <a:r>
              <a:rPr lang="en-CA" sz="1800" dirty="0">
                <a:latin typeface="Consolas" panose="020B0609020204030204" pitchFamily="49" charset="0"/>
                <a:cs typeface="Consolas" panose="020B0609020204030204" pitchFamily="49" charset="0"/>
              </a:rPr>
              <a:t>	</a:t>
            </a:r>
            <a:r>
              <a:rPr lang="en-CA" sz="1800" dirty="0" err="1" smtClean="0">
                <a:latin typeface="Consolas" panose="020B0609020204030204" pitchFamily="49" charset="0"/>
                <a:cs typeface="Consolas" panose="020B0609020204030204" pitchFamily="49" charset="0"/>
              </a:rPr>
              <a:t>int</a:t>
            </a:r>
            <a:r>
              <a:rPr lang="en-CA" sz="1800" dirty="0" smtClean="0">
                <a:latin typeface="Consolas" panose="020B0609020204030204" pitchFamily="49" charset="0"/>
                <a:cs typeface="Consolas" panose="020B0609020204030204" pitchFamily="49" charset="0"/>
              </a:rPr>
              <a:t> n{};</a:t>
            </a:r>
          </a:p>
          <a:p>
            <a:pPr marL="0" indent="0" algn="l">
              <a:buNone/>
            </a:pPr>
            <a:endParaRPr lang="en-CA" sz="1800" dirty="0" smtClean="0">
              <a:latin typeface="Consolas" panose="020B0609020204030204" pitchFamily="49" charset="0"/>
              <a:cs typeface="Consolas" panose="020B0609020204030204" pitchFamily="49" charset="0"/>
            </a:endParaRPr>
          </a:p>
          <a:p>
            <a:pPr marL="0" indent="0" algn="l">
              <a:buNone/>
            </a:pPr>
            <a:r>
              <a:rPr lang="en-CA" sz="1800" dirty="0">
                <a:latin typeface="Consolas" panose="020B0609020204030204" pitchFamily="49" charset="0"/>
                <a:cs typeface="Consolas" panose="020B0609020204030204" pitchFamily="49" charset="0"/>
              </a:rPr>
              <a:t>	</a:t>
            </a:r>
            <a:r>
              <a:rPr lang="en-CA" sz="1800" dirty="0" smtClean="0">
                <a:latin typeface="Consolas" panose="020B0609020204030204" pitchFamily="49" charset="0"/>
                <a:cs typeface="Consolas" panose="020B0609020204030204" pitchFamily="49" charset="0"/>
              </a:rPr>
              <a:t>while </a:t>
            </a:r>
            <a:r>
              <a:rPr lang="en-CA" sz="1800" dirty="0" smtClean="0">
                <a:latin typeface="Consolas" panose="020B0609020204030204" pitchFamily="49" charset="0"/>
                <a:cs typeface="Consolas" panose="020B0609020204030204" pitchFamily="49" charset="0"/>
              </a:rPr>
              <a:t>( </a:t>
            </a:r>
            <a:r>
              <a:rPr lang="en-CA" sz="1800" dirty="0" smtClean="0">
                <a:solidFill>
                  <a:srgbClr val="0070C0"/>
                </a:solidFill>
                <a:latin typeface="Consolas" panose="020B0609020204030204" pitchFamily="49" charset="0"/>
                <a:cs typeface="Consolas" panose="020B0609020204030204" pitchFamily="49" charset="0"/>
              </a:rPr>
              <a:t>true</a:t>
            </a:r>
            <a:r>
              <a:rPr lang="en-CA" sz="1800" dirty="0" smtClean="0">
                <a:latin typeface="Consolas" panose="020B0609020204030204" pitchFamily="49" charset="0"/>
                <a:cs typeface="Consolas" panose="020B0609020204030204" pitchFamily="49" charset="0"/>
              </a:rPr>
              <a:t> </a:t>
            </a:r>
            <a:r>
              <a:rPr lang="en-CA" sz="1800" dirty="0" smtClean="0">
                <a:latin typeface="Consolas" panose="020B0609020204030204" pitchFamily="49" charset="0"/>
                <a:cs typeface="Consolas" panose="020B0609020204030204" pitchFamily="49" charset="0"/>
              </a:rPr>
              <a:t>) </a:t>
            </a:r>
            <a:r>
              <a:rPr lang="en-CA" sz="1800" dirty="0">
                <a:latin typeface="Consolas" panose="020B0609020204030204" pitchFamily="49" charset="0"/>
                <a:cs typeface="Consolas" panose="020B0609020204030204" pitchFamily="49" charset="0"/>
              </a:rPr>
              <a:t>{</a:t>
            </a:r>
          </a:p>
          <a:p>
            <a:pPr marL="0" indent="0" algn="l">
              <a:buNone/>
            </a:pPr>
            <a:r>
              <a:rPr lang="en-US" sz="1800" dirty="0" smtClean="0">
                <a:latin typeface="Consolas" panose="020B0609020204030204" pitchFamily="49" charset="0"/>
                <a:cs typeface="Consolas" panose="020B0609020204030204" pitchFamily="49" charset="0"/>
              </a:rPr>
              <a:t>           // Ensure the user enters a positive integer</a:t>
            </a:r>
            <a:endParaRPr lang="en-CA" sz="1800" dirty="0" smtClean="0">
              <a:latin typeface="Consolas" panose="020B0609020204030204" pitchFamily="49" charset="0"/>
              <a:cs typeface="Consolas" panose="020B0609020204030204" pitchFamily="49" charset="0"/>
            </a:endParaRPr>
          </a:p>
          <a:p>
            <a:pPr marL="0" indent="0" algn="l">
              <a:buNone/>
            </a:pPr>
            <a:r>
              <a:rPr lang="en-CA" sz="1800" dirty="0">
                <a:latin typeface="Consolas" panose="020B0609020204030204" pitchFamily="49" charset="0"/>
                <a:cs typeface="Consolas" panose="020B0609020204030204" pitchFamily="49" charset="0"/>
              </a:rPr>
              <a:t>	    </a:t>
            </a:r>
            <a:r>
              <a:rPr lang="en-CA" sz="1800" dirty="0" err="1" smtClean="0">
                <a:latin typeface="Consolas" panose="020B0609020204030204" pitchFamily="49" charset="0"/>
                <a:cs typeface="Consolas" panose="020B0609020204030204" pitchFamily="49" charset="0"/>
              </a:rPr>
              <a:t>std</a:t>
            </a:r>
            <a:r>
              <a:rPr lang="en-CA" sz="1800" dirty="0" smtClean="0">
                <a:latin typeface="Consolas" panose="020B0609020204030204" pitchFamily="49" charset="0"/>
                <a:cs typeface="Consolas" panose="020B0609020204030204" pitchFamily="49" charset="0"/>
              </a:rPr>
              <a:t>::</a:t>
            </a:r>
            <a:r>
              <a:rPr lang="en-CA" sz="1800" dirty="0" err="1" smtClean="0">
                <a:latin typeface="Consolas" panose="020B0609020204030204" pitchFamily="49" charset="0"/>
                <a:cs typeface="Consolas" panose="020B0609020204030204" pitchFamily="49" charset="0"/>
              </a:rPr>
              <a:t>cout</a:t>
            </a:r>
            <a:r>
              <a:rPr lang="en-CA" sz="1800" dirty="0" smtClean="0">
                <a:latin typeface="Consolas" panose="020B0609020204030204" pitchFamily="49" charset="0"/>
                <a:cs typeface="Consolas" panose="020B0609020204030204" pitchFamily="49" charset="0"/>
              </a:rPr>
              <a:t> &lt;&lt; "Enter a positiv</a:t>
            </a:r>
            <a:r>
              <a:rPr lang="en-CA" sz="1800" dirty="0" smtClean="0">
                <a:latin typeface="Consolas" panose="020B0609020204030204" pitchFamily="49" charset="0"/>
                <a:cs typeface="Consolas" panose="020B0609020204030204" pitchFamily="49" charset="0"/>
              </a:rPr>
              <a:t>e integer: ";</a:t>
            </a:r>
          </a:p>
          <a:p>
            <a:pPr marL="0" indent="0" algn="l">
              <a:buNone/>
            </a:pPr>
            <a:r>
              <a:rPr lang="en-US" sz="1800" dirty="0">
                <a:latin typeface="Consolas" panose="020B0609020204030204" pitchFamily="49" charset="0"/>
                <a:cs typeface="Consolas" panose="020B0609020204030204" pitchFamily="49" charset="0"/>
              </a:rPr>
              <a:t>	</a:t>
            </a:r>
            <a:r>
              <a:rPr lang="en-US" sz="1800" dirty="0">
                <a:latin typeface="Consolas" panose="020B0609020204030204" pitchFamily="49" charset="0"/>
                <a:cs typeface="Consolas" panose="020B0609020204030204" pitchFamily="49" charset="0"/>
              </a:rPr>
              <a:t> </a:t>
            </a:r>
            <a:r>
              <a:rPr lang="en-US" sz="1800" dirty="0" smtClean="0">
                <a:latin typeface="Consolas" panose="020B0609020204030204" pitchFamily="49" charset="0"/>
                <a:cs typeface="Consolas" panose="020B0609020204030204" pitchFamily="49" charset="0"/>
              </a:rPr>
              <a:t>   </a:t>
            </a:r>
            <a:r>
              <a:rPr lang="en-US" sz="1800" dirty="0" err="1" smtClean="0">
                <a:latin typeface="Consolas" panose="020B0609020204030204" pitchFamily="49" charset="0"/>
                <a:cs typeface="Consolas" panose="020B0609020204030204" pitchFamily="49" charset="0"/>
              </a:rPr>
              <a:t>std</a:t>
            </a:r>
            <a:r>
              <a:rPr lang="en-US" sz="1800" dirty="0" smtClean="0">
                <a:latin typeface="Consolas" panose="020B0609020204030204" pitchFamily="49" charset="0"/>
                <a:cs typeface="Consolas" panose="020B0609020204030204" pitchFamily="49" charset="0"/>
              </a:rPr>
              <a:t>::</a:t>
            </a:r>
            <a:r>
              <a:rPr lang="en-US" sz="1800" dirty="0" err="1" smtClean="0">
                <a:latin typeface="Consolas" panose="020B0609020204030204" pitchFamily="49" charset="0"/>
                <a:cs typeface="Consolas" panose="020B0609020204030204" pitchFamily="49" charset="0"/>
              </a:rPr>
              <a:t>cin</a:t>
            </a:r>
            <a:r>
              <a:rPr lang="en-US" sz="1800" dirty="0" smtClean="0">
                <a:latin typeface="Consolas" panose="020B0609020204030204" pitchFamily="49" charset="0"/>
                <a:cs typeface="Consolas" panose="020B0609020204030204" pitchFamily="49" charset="0"/>
              </a:rPr>
              <a:t> &gt;&gt; n;</a:t>
            </a:r>
          </a:p>
          <a:p>
            <a:pPr marL="0" indent="0" algn="l">
              <a:buNone/>
            </a:pPr>
            <a:endParaRPr lang="en-US" sz="1800" dirty="0">
              <a:latin typeface="Consolas" panose="020B0609020204030204" pitchFamily="49" charset="0"/>
              <a:cs typeface="Consolas" panose="020B0609020204030204" pitchFamily="49" charset="0"/>
            </a:endParaRPr>
          </a:p>
          <a:p>
            <a:pPr marL="0" indent="0" algn="l">
              <a:buNone/>
            </a:pPr>
            <a:r>
              <a:rPr lang="en-US" sz="1800" dirty="0" smtClean="0">
                <a:latin typeface="Consolas" panose="020B0609020204030204" pitchFamily="49" charset="0"/>
                <a:cs typeface="Consolas" panose="020B0609020204030204" pitchFamily="49" charset="0"/>
              </a:rPr>
              <a:t>	    if ( n &gt; 0 ) {</a:t>
            </a:r>
          </a:p>
          <a:p>
            <a:pPr marL="0" indent="0" algn="l">
              <a:buNone/>
            </a:pPr>
            <a:r>
              <a:rPr lang="en-US" sz="1800" dirty="0" smtClean="0">
                <a:latin typeface="Consolas" panose="020B0609020204030204" pitchFamily="49" charset="0"/>
                <a:cs typeface="Consolas" panose="020B0609020204030204" pitchFamily="49" charset="0"/>
              </a:rPr>
              <a:t>	        break;</a:t>
            </a:r>
          </a:p>
          <a:p>
            <a:pPr marL="0" indent="0" algn="l">
              <a:buNone/>
            </a:pPr>
            <a:r>
              <a:rPr lang="en-US" sz="1800" dirty="0">
                <a:latin typeface="Consolas" panose="020B0609020204030204" pitchFamily="49" charset="0"/>
                <a:cs typeface="Consolas" panose="020B0609020204030204" pitchFamily="49" charset="0"/>
              </a:rPr>
              <a:t> </a:t>
            </a:r>
            <a:r>
              <a:rPr lang="en-US" sz="1800" dirty="0" smtClean="0">
                <a:latin typeface="Consolas" panose="020B0609020204030204" pitchFamily="49" charset="0"/>
                <a:cs typeface="Consolas" panose="020B0609020204030204" pitchFamily="49" charset="0"/>
              </a:rPr>
              <a:t>          }</a:t>
            </a:r>
            <a:endParaRPr lang="en-CA" sz="1800" dirty="0">
              <a:latin typeface="Consolas" panose="020B0609020204030204" pitchFamily="49" charset="0"/>
              <a:cs typeface="Consolas" panose="020B0609020204030204" pitchFamily="49" charset="0"/>
            </a:endParaRPr>
          </a:p>
          <a:p>
            <a:pPr marL="0" indent="0" algn="l">
              <a:buNone/>
            </a:pPr>
            <a:r>
              <a:rPr lang="en-CA" sz="1800" dirty="0">
                <a:latin typeface="Consolas" panose="020B0609020204030204" pitchFamily="49" charset="0"/>
                <a:cs typeface="Consolas" panose="020B0609020204030204" pitchFamily="49" charset="0"/>
              </a:rPr>
              <a:t>	</a:t>
            </a:r>
            <a:r>
              <a:rPr lang="en-CA" sz="1800" dirty="0" smtClean="0">
                <a:latin typeface="Consolas" panose="020B0609020204030204" pitchFamily="49" charset="0"/>
                <a:cs typeface="Consolas" panose="020B0609020204030204" pitchFamily="49" charset="0"/>
              </a:rPr>
              <a:t>}</a:t>
            </a:r>
            <a:endParaRPr lang="en-CA" sz="1800" dirty="0" smtClean="0">
              <a:latin typeface="Consolas" panose="020B0609020204030204" pitchFamily="49" charset="0"/>
              <a:cs typeface="Consolas" panose="020B0609020204030204" pitchFamily="49"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66413683"/>
      </p:ext>
    </p:extLst>
  </p:cSld>
  <p:clrMapOvr>
    <a:masterClrMapping/>
  </p:clrMapOvr>
  <mc:AlternateContent xmlns:mc="http://schemas.openxmlformats.org/markup-compatibility/2006">
    <mc:Choice xmlns:p14="http://schemas.microsoft.com/office/powerpoint/2010/main" Requires="p14">
      <p:transition spd="slow" p14:dur="2000" advTm="72726"/>
    </mc:Choice>
    <mc:Fallback>
      <p:transition spd="slow" advTm="72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Accessing a value from the user</a:t>
            </a:r>
            <a:endParaRPr lang="en-CA" dirty="0"/>
          </a:p>
        </p:txBody>
      </p:sp>
      <p:sp>
        <p:nvSpPr>
          <p:cNvPr id="3" name="Content Placeholder 2"/>
          <p:cNvSpPr>
            <a:spLocks noGrp="1"/>
          </p:cNvSpPr>
          <p:nvPr>
            <p:ph idx="1"/>
          </p:nvPr>
        </p:nvSpPr>
        <p:spPr/>
        <p:txBody>
          <a:bodyPr/>
          <a:lstStyle/>
          <a:p>
            <a:r>
              <a:rPr lang="en-US" dirty="0" smtClean="0"/>
              <a:t>Like with the for loop, a while loop can use a break statement:</a:t>
            </a:r>
            <a:endParaRPr lang="en-CA" dirty="0" smtClean="0"/>
          </a:p>
          <a:p>
            <a:pPr marL="0" indent="0" algn="l">
              <a:buNone/>
            </a:pPr>
            <a:r>
              <a:rPr lang="en-CA" sz="1800" dirty="0">
                <a:latin typeface="Consolas" panose="020B0609020204030204" pitchFamily="49" charset="0"/>
                <a:cs typeface="Consolas" panose="020B0609020204030204" pitchFamily="49" charset="0"/>
              </a:rPr>
              <a:t>	</a:t>
            </a:r>
            <a:r>
              <a:rPr lang="en-CA" sz="1800" dirty="0" err="1" smtClean="0">
                <a:latin typeface="Consolas" panose="020B0609020204030204" pitchFamily="49" charset="0"/>
                <a:cs typeface="Consolas" panose="020B0609020204030204" pitchFamily="49" charset="0"/>
              </a:rPr>
              <a:t>int</a:t>
            </a:r>
            <a:r>
              <a:rPr lang="en-CA" sz="1800" dirty="0" smtClean="0">
                <a:latin typeface="Consolas" panose="020B0609020204030204" pitchFamily="49" charset="0"/>
                <a:cs typeface="Consolas" panose="020B0609020204030204" pitchFamily="49" charset="0"/>
              </a:rPr>
              <a:t> n{};</a:t>
            </a:r>
          </a:p>
          <a:p>
            <a:pPr marL="0" indent="0" algn="l">
              <a:buNone/>
            </a:pPr>
            <a:r>
              <a:rPr lang="en-CA" sz="1800" b="1" dirty="0" smtClean="0">
                <a:solidFill>
                  <a:srgbClr val="00B050"/>
                </a:solidFill>
                <a:latin typeface="Consolas" panose="020B0609020204030204" pitchFamily="49" charset="0"/>
                <a:cs typeface="Consolas" panose="020B0609020204030204" pitchFamily="49" charset="0"/>
              </a:rPr>
              <a:t>	</a:t>
            </a:r>
            <a:r>
              <a:rPr lang="en-CA" sz="1800" dirty="0" err="1" smtClean="0">
                <a:latin typeface="Consolas" panose="020B0609020204030204" pitchFamily="49" charset="0"/>
                <a:cs typeface="Consolas" panose="020B0609020204030204" pitchFamily="49" charset="0"/>
              </a:rPr>
              <a:t>std</a:t>
            </a:r>
            <a:r>
              <a:rPr lang="en-CA" sz="1800" dirty="0">
                <a:latin typeface="Consolas" panose="020B0609020204030204" pitchFamily="49" charset="0"/>
                <a:cs typeface="Consolas" panose="020B0609020204030204" pitchFamily="49" charset="0"/>
              </a:rPr>
              <a:t>::</a:t>
            </a:r>
            <a:r>
              <a:rPr lang="en-CA" sz="1800" dirty="0" err="1">
                <a:latin typeface="Consolas" panose="020B0609020204030204" pitchFamily="49" charset="0"/>
                <a:cs typeface="Consolas" panose="020B0609020204030204" pitchFamily="49" charset="0"/>
              </a:rPr>
              <a:t>cout</a:t>
            </a:r>
            <a:r>
              <a:rPr lang="en-CA" sz="1800" dirty="0">
                <a:latin typeface="Consolas" panose="020B0609020204030204" pitchFamily="49" charset="0"/>
                <a:cs typeface="Consolas" panose="020B0609020204030204" pitchFamily="49" charset="0"/>
              </a:rPr>
              <a:t> &lt;&lt; "Enter a positive integer: ";</a:t>
            </a:r>
          </a:p>
          <a:p>
            <a:pPr marL="0" indent="0" algn="l">
              <a:buNone/>
            </a:pPr>
            <a:r>
              <a:rPr lang="en-US" sz="1800" dirty="0">
                <a:latin typeface="Consolas" panose="020B0609020204030204" pitchFamily="49" charset="0"/>
                <a:cs typeface="Consolas" panose="020B0609020204030204" pitchFamily="49" charset="0"/>
              </a:rPr>
              <a:t>	</a:t>
            </a:r>
            <a:r>
              <a:rPr lang="en-US" sz="1800" dirty="0" err="1" smtClean="0">
                <a:latin typeface="Consolas" panose="020B0609020204030204" pitchFamily="49" charset="0"/>
                <a:cs typeface="Consolas" panose="020B0609020204030204" pitchFamily="49" charset="0"/>
              </a:rPr>
              <a:t>std</a:t>
            </a:r>
            <a:r>
              <a:rPr lang="en-US" sz="1800" dirty="0">
                <a:latin typeface="Consolas" panose="020B0609020204030204" pitchFamily="49" charset="0"/>
                <a:cs typeface="Consolas" panose="020B0609020204030204" pitchFamily="49" charset="0"/>
              </a:rPr>
              <a:t>::</a:t>
            </a:r>
            <a:r>
              <a:rPr lang="en-US" sz="1800" dirty="0" err="1">
                <a:latin typeface="Consolas" panose="020B0609020204030204" pitchFamily="49" charset="0"/>
                <a:cs typeface="Consolas" panose="020B0609020204030204" pitchFamily="49" charset="0"/>
              </a:rPr>
              <a:t>cin</a:t>
            </a:r>
            <a:r>
              <a:rPr lang="en-US" sz="1800" dirty="0">
                <a:latin typeface="Consolas" panose="020B0609020204030204" pitchFamily="49" charset="0"/>
                <a:cs typeface="Consolas" panose="020B0609020204030204" pitchFamily="49" charset="0"/>
              </a:rPr>
              <a:t> &gt;&gt; n;</a:t>
            </a:r>
          </a:p>
          <a:p>
            <a:pPr marL="0" indent="0" algn="l">
              <a:buNone/>
            </a:pPr>
            <a:endParaRPr lang="en-CA" sz="1800" dirty="0" smtClean="0">
              <a:latin typeface="Consolas" panose="020B0609020204030204" pitchFamily="49" charset="0"/>
              <a:cs typeface="Consolas" panose="020B0609020204030204" pitchFamily="49" charset="0"/>
            </a:endParaRPr>
          </a:p>
          <a:p>
            <a:pPr marL="0" indent="0" algn="l">
              <a:buNone/>
            </a:pPr>
            <a:r>
              <a:rPr lang="en-CA" sz="1800" dirty="0">
                <a:latin typeface="Consolas" panose="020B0609020204030204" pitchFamily="49" charset="0"/>
                <a:cs typeface="Consolas" panose="020B0609020204030204" pitchFamily="49" charset="0"/>
              </a:rPr>
              <a:t>	</a:t>
            </a:r>
            <a:r>
              <a:rPr lang="en-CA" sz="1800" dirty="0" smtClean="0">
                <a:latin typeface="Consolas" panose="020B0609020204030204" pitchFamily="49" charset="0"/>
                <a:cs typeface="Consolas" panose="020B0609020204030204" pitchFamily="49" charset="0"/>
              </a:rPr>
              <a:t>while </a:t>
            </a:r>
            <a:r>
              <a:rPr lang="en-CA" sz="1800" dirty="0" smtClean="0">
                <a:latin typeface="Consolas" panose="020B0609020204030204" pitchFamily="49" charset="0"/>
                <a:cs typeface="Consolas" panose="020B0609020204030204" pitchFamily="49" charset="0"/>
              </a:rPr>
              <a:t>( </a:t>
            </a:r>
            <a:r>
              <a:rPr lang="en-CA" sz="1800" b="1" dirty="0" smtClean="0">
                <a:solidFill>
                  <a:srgbClr val="0070C0"/>
                </a:solidFill>
                <a:latin typeface="Consolas" panose="020B0609020204030204" pitchFamily="49" charset="0"/>
                <a:cs typeface="Consolas" panose="020B0609020204030204" pitchFamily="49" charset="0"/>
              </a:rPr>
              <a:t>n &lt;= 0</a:t>
            </a:r>
            <a:r>
              <a:rPr lang="en-CA" sz="1800" dirty="0" smtClean="0">
                <a:latin typeface="Consolas" panose="020B0609020204030204" pitchFamily="49" charset="0"/>
                <a:cs typeface="Consolas" panose="020B0609020204030204" pitchFamily="49" charset="0"/>
              </a:rPr>
              <a:t> </a:t>
            </a:r>
            <a:r>
              <a:rPr lang="en-CA" sz="1800" dirty="0" smtClean="0">
                <a:latin typeface="Consolas" panose="020B0609020204030204" pitchFamily="49" charset="0"/>
                <a:cs typeface="Consolas" panose="020B0609020204030204" pitchFamily="49" charset="0"/>
              </a:rPr>
              <a:t>) </a:t>
            </a:r>
            <a:r>
              <a:rPr lang="en-CA" sz="1800" dirty="0">
                <a:latin typeface="Consolas" panose="020B0609020204030204" pitchFamily="49" charset="0"/>
                <a:cs typeface="Consolas" panose="020B0609020204030204" pitchFamily="49" charset="0"/>
              </a:rPr>
              <a:t>{</a:t>
            </a:r>
          </a:p>
          <a:p>
            <a:pPr marL="0" indent="0" algn="l">
              <a:buNone/>
            </a:pPr>
            <a:r>
              <a:rPr lang="en-CA" sz="1800" dirty="0">
                <a:latin typeface="Consolas" panose="020B0609020204030204" pitchFamily="49" charset="0"/>
                <a:cs typeface="Consolas" panose="020B0609020204030204" pitchFamily="49" charset="0"/>
              </a:rPr>
              <a:t>	    </a:t>
            </a:r>
            <a:r>
              <a:rPr lang="en-CA" sz="1800" dirty="0" err="1" smtClean="0">
                <a:latin typeface="Consolas" panose="020B0609020204030204" pitchFamily="49" charset="0"/>
                <a:cs typeface="Consolas" panose="020B0609020204030204" pitchFamily="49" charset="0"/>
              </a:rPr>
              <a:t>std</a:t>
            </a:r>
            <a:r>
              <a:rPr lang="en-CA" sz="1800" dirty="0" smtClean="0">
                <a:latin typeface="Consolas" panose="020B0609020204030204" pitchFamily="49" charset="0"/>
                <a:cs typeface="Consolas" panose="020B0609020204030204" pitchFamily="49" charset="0"/>
              </a:rPr>
              <a:t>::</a:t>
            </a:r>
            <a:r>
              <a:rPr lang="en-CA" sz="1800" dirty="0" err="1" smtClean="0">
                <a:latin typeface="Consolas" panose="020B0609020204030204" pitchFamily="49" charset="0"/>
                <a:cs typeface="Consolas" panose="020B0609020204030204" pitchFamily="49" charset="0"/>
              </a:rPr>
              <a:t>cout</a:t>
            </a:r>
            <a:r>
              <a:rPr lang="en-CA" sz="1800" dirty="0" smtClean="0">
                <a:latin typeface="Consolas" panose="020B0609020204030204" pitchFamily="49" charset="0"/>
                <a:cs typeface="Consolas" panose="020B0609020204030204" pitchFamily="49" charset="0"/>
              </a:rPr>
              <a:t> &lt;&lt; "Enter a positiv</a:t>
            </a:r>
            <a:r>
              <a:rPr lang="en-CA" sz="1800" dirty="0" smtClean="0">
                <a:latin typeface="Consolas" panose="020B0609020204030204" pitchFamily="49" charset="0"/>
                <a:cs typeface="Consolas" panose="020B0609020204030204" pitchFamily="49" charset="0"/>
              </a:rPr>
              <a:t>e (&gt; 0) integer: ";</a:t>
            </a:r>
          </a:p>
          <a:p>
            <a:pPr marL="0" indent="0" algn="l">
              <a:buNone/>
            </a:pPr>
            <a:r>
              <a:rPr lang="en-US" sz="1800" dirty="0">
                <a:latin typeface="Consolas" panose="020B0609020204030204" pitchFamily="49" charset="0"/>
                <a:cs typeface="Consolas" panose="020B0609020204030204" pitchFamily="49" charset="0"/>
              </a:rPr>
              <a:t>	</a:t>
            </a:r>
            <a:r>
              <a:rPr lang="en-US" sz="1800" dirty="0">
                <a:latin typeface="Consolas" panose="020B0609020204030204" pitchFamily="49" charset="0"/>
                <a:cs typeface="Consolas" panose="020B0609020204030204" pitchFamily="49" charset="0"/>
              </a:rPr>
              <a:t> </a:t>
            </a:r>
            <a:r>
              <a:rPr lang="en-US" sz="1800" dirty="0" smtClean="0">
                <a:latin typeface="Consolas" panose="020B0609020204030204" pitchFamily="49" charset="0"/>
                <a:cs typeface="Consolas" panose="020B0609020204030204" pitchFamily="49" charset="0"/>
              </a:rPr>
              <a:t>   </a:t>
            </a:r>
            <a:r>
              <a:rPr lang="en-US" sz="1800" dirty="0" err="1" smtClean="0">
                <a:latin typeface="Consolas" panose="020B0609020204030204" pitchFamily="49" charset="0"/>
                <a:cs typeface="Consolas" panose="020B0609020204030204" pitchFamily="49" charset="0"/>
              </a:rPr>
              <a:t>std</a:t>
            </a:r>
            <a:r>
              <a:rPr lang="en-US" sz="1800" dirty="0" smtClean="0">
                <a:latin typeface="Consolas" panose="020B0609020204030204" pitchFamily="49" charset="0"/>
                <a:cs typeface="Consolas" panose="020B0609020204030204" pitchFamily="49" charset="0"/>
              </a:rPr>
              <a:t>::</a:t>
            </a:r>
            <a:r>
              <a:rPr lang="en-US" sz="1800" dirty="0" err="1" smtClean="0">
                <a:latin typeface="Consolas" panose="020B0609020204030204" pitchFamily="49" charset="0"/>
                <a:cs typeface="Consolas" panose="020B0609020204030204" pitchFamily="49" charset="0"/>
              </a:rPr>
              <a:t>cin</a:t>
            </a:r>
            <a:r>
              <a:rPr lang="en-US" sz="1800" dirty="0" smtClean="0">
                <a:latin typeface="Consolas" panose="020B0609020204030204" pitchFamily="49" charset="0"/>
                <a:cs typeface="Consolas" panose="020B0609020204030204" pitchFamily="49" charset="0"/>
              </a:rPr>
              <a:t> &gt;&gt; n;</a:t>
            </a:r>
          </a:p>
          <a:p>
            <a:pPr marL="0" indent="0" algn="l">
              <a:buNone/>
            </a:pPr>
            <a:r>
              <a:rPr lang="en-CA" sz="1800" dirty="0">
                <a:latin typeface="Consolas" panose="020B0609020204030204" pitchFamily="49" charset="0"/>
                <a:cs typeface="Consolas" panose="020B0609020204030204" pitchFamily="49" charset="0"/>
              </a:rPr>
              <a:t>	</a:t>
            </a:r>
            <a:r>
              <a:rPr lang="en-CA" sz="1800" dirty="0" smtClean="0">
                <a:latin typeface="Consolas" panose="020B0609020204030204" pitchFamily="49" charset="0"/>
                <a:cs typeface="Consolas" panose="020B0609020204030204" pitchFamily="49" charset="0"/>
              </a:rPr>
              <a:t>}</a:t>
            </a:r>
            <a:endParaRPr lang="en-CA" sz="1800" dirty="0" smtClean="0">
              <a:latin typeface="Consolas" panose="020B0609020204030204" pitchFamily="49" charset="0"/>
              <a:cs typeface="Consolas" panose="020B0609020204030204" pitchFamily="49"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7996210"/>
      </p:ext>
    </p:extLst>
  </p:cSld>
  <p:clrMapOvr>
    <a:masterClrMapping/>
  </p:clrMapOvr>
  <mc:AlternateContent xmlns:mc="http://schemas.openxmlformats.org/markup-compatibility/2006">
    <mc:Choice xmlns:p14="http://schemas.microsoft.com/office/powerpoint/2010/main" Requires="p14">
      <p:transition spd="slow" p14:dur="2000" advTm="83719"/>
    </mc:Choice>
    <mc:Fallback>
      <p:transition spd="slow" advTm="83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 guessing game</a:t>
            </a:r>
            <a:endParaRPr lang="en-CA" dirty="0"/>
          </a:p>
        </p:txBody>
      </p:sp>
      <p:sp>
        <p:nvSpPr>
          <p:cNvPr id="3" name="Content Placeholder 2"/>
          <p:cNvSpPr>
            <a:spLocks noGrp="1"/>
          </p:cNvSpPr>
          <p:nvPr>
            <p:ph idx="1"/>
          </p:nvPr>
        </p:nvSpPr>
        <p:spPr/>
        <p:txBody>
          <a:bodyPr/>
          <a:lstStyle/>
          <a:p>
            <a:r>
              <a:rPr lang="en-US" dirty="0" smtClean="0"/>
              <a:t>Suppose we want to play a guessing game:</a:t>
            </a:r>
          </a:p>
          <a:p>
            <a:pPr lvl="1"/>
            <a:r>
              <a:rPr lang="en-US" dirty="0" smtClean="0"/>
              <a:t>Player A enters a number to be guessed</a:t>
            </a:r>
          </a:p>
          <a:p>
            <a:pPr lvl="1"/>
            <a:r>
              <a:rPr lang="en-US" dirty="0" smtClean="0"/>
              <a:t>Player B continues to try to guess that number until that Player B guesses correctly</a:t>
            </a:r>
          </a:p>
          <a:p>
            <a:pPr lvl="1"/>
            <a:endParaRPr lang="en-US" dirty="0"/>
          </a:p>
          <a:p>
            <a:r>
              <a:rPr lang="en-US" dirty="0" smtClean="0"/>
              <a:t>Put another way:</a:t>
            </a:r>
          </a:p>
          <a:p>
            <a:pPr lvl="1"/>
            <a:r>
              <a:rPr lang="en-US" dirty="0" smtClean="0"/>
              <a:t>Inside an infinite loop:</a:t>
            </a:r>
          </a:p>
          <a:p>
            <a:pPr lvl="2"/>
            <a:r>
              <a:rPr lang="en-US" dirty="0" smtClean="0"/>
              <a:t>Query Player B for a guess</a:t>
            </a:r>
          </a:p>
          <a:p>
            <a:pPr lvl="2"/>
            <a:r>
              <a:rPr lang="en-US" dirty="0" smtClean="0"/>
              <a:t>If that guess is correct, we will break out of this loop</a:t>
            </a:r>
            <a:endParaRPr lang="en-US" dirty="0">
              <a:latin typeface="Consolas" panose="020B0609020204030204" pitchFamily="49" charset="0"/>
              <a:cs typeface="Consolas" panose="020B0609020204030204" pitchFamily="49" charset="0"/>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731224879"/>
      </p:ext>
    </p:extLst>
  </p:cSld>
  <p:clrMapOvr>
    <a:masterClrMapping/>
  </p:clrMapOvr>
  <mc:AlternateContent xmlns:mc="http://schemas.openxmlformats.org/markup-compatibility/2006">
    <mc:Choice xmlns:p14="http://schemas.microsoft.com/office/powerpoint/2010/main" Requires="p14">
      <p:transition spd="slow" p14:dur="2000" advTm="58030"/>
    </mc:Choice>
    <mc:Fallback>
      <p:transition spd="slow" advTm="580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 guessing game</a:t>
            </a:r>
            <a:endParaRPr lang="en-CA" dirty="0"/>
          </a:p>
        </p:txBody>
      </p:sp>
      <p:sp>
        <p:nvSpPr>
          <p:cNvPr id="3" name="Content Placeholder 2"/>
          <p:cNvSpPr>
            <a:spLocks noGrp="1"/>
          </p:cNvSpPr>
          <p:nvPr>
            <p:ph idx="1"/>
          </p:nvPr>
        </p:nvSpPr>
        <p:spPr/>
        <p:txBody>
          <a:bodyPr/>
          <a:lstStyle/>
          <a:p>
            <a:r>
              <a:rPr lang="en-US" dirty="0" smtClean="0"/>
              <a:t>A while loop is used when it is unknown how often a loop may run</a:t>
            </a:r>
            <a:endParaRPr lang="en-CA" dirty="0" smtClean="0">
              <a:latin typeface="Consolas" panose="020B0609020204030204" pitchFamily="49" charset="0"/>
              <a:cs typeface="Consolas" panose="020B0609020204030204" pitchFamily="49" charset="0"/>
            </a:endParaRPr>
          </a:p>
          <a:p>
            <a:pPr marL="800100" lvl="2" indent="0" algn="l">
              <a:buNone/>
            </a:pPr>
            <a:r>
              <a:rPr lang="en-US" dirty="0" smtClean="0">
                <a:latin typeface="Consolas" panose="020B0609020204030204" pitchFamily="49" charset="0"/>
                <a:cs typeface="Consolas" panose="020B0609020204030204" pitchFamily="49" charset="0"/>
              </a:rPr>
              <a:t>#include &lt;</a:t>
            </a:r>
            <a:r>
              <a:rPr lang="en-US" dirty="0" err="1" smtClean="0">
                <a:latin typeface="Consolas" panose="020B0609020204030204" pitchFamily="49" charset="0"/>
                <a:cs typeface="Consolas" panose="020B0609020204030204" pitchFamily="49" charset="0"/>
              </a:rPr>
              <a:t>iostream</a:t>
            </a:r>
            <a:r>
              <a:rPr lang="en-US" dirty="0" smtClean="0">
                <a:latin typeface="Consolas" panose="020B0609020204030204" pitchFamily="49" charset="0"/>
                <a:cs typeface="Consolas" panose="020B0609020204030204" pitchFamily="49" charset="0"/>
              </a:rPr>
              <a:t>&gt;</a:t>
            </a:r>
          </a:p>
          <a:p>
            <a:pPr marL="800100" lvl="2" indent="0" algn="l">
              <a:buNone/>
            </a:pPr>
            <a:endParaRPr lang="en-US" dirty="0">
              <a:latin typeface="Consolas" panose="020B0609020204030204" pitchFamily="49" charset="0"/>
              <a:cs typeface="Consolas" panose="020B0609020204030204" pitchFamily="49" charset="0"/>
            </a:endParaRPr>
          </a:p>
          <a:p>
            <a:pPr marL="800100" lvl="2" indent="0" algn="l">
              <a:buNone/>
            </a:pPr>
            <a:r>
              <a:rPr lang="en-US" dirty="0" smtClean="0">
                <a:latin typeface="Consolas" panose="020B0609020204030204" pitchFamily="49" charset="0"/>
                <a:cs typeface="Consolas" panose="020B0609020204030204" pitchFamily="49" charset="0"/>
              </a:rPr>
              <a:t>// Function declarations</a:t>
            </a:r>
          </a:p>
          <a:p>
            <a:pPr marL="800100" lvl="2" indent="0" algn="l">
              <a:buNone/>
            </a:pPr>
            <a:r>
              <a:rPr lang="en-US" dirty="0" err="1" smtClean="0">
                <a:latin typeface="Consolas" panose="020B0609020204030204" pitchFamily="49" charset="0"/>
                <a:cs typeface="Consolas" panose="020B0609020204030204" pitchFamily="49" charset="0"/>
              </a:rPr>
              <a:t>int</a:t>
            </a:r>
            <a:r>
              <a:rPr lang="en-US" dirty="0" smtClean="0">
                <a:latin typeface="Consolas" panose="020B0609020204030204" pitchFamily="49" charset="0"/>
                <a:cs typeface="Consolas" panose="020B0609020204030204" pitchFamily="49" charset="0"/>
              </a:rPr>
              <a:t> main();</a:t>
            </a:r>
          </a:p>
          <a:p>
            <a:pPr marL="800100" lvl="2" indent="0" algn="l">
              <a:buNone/>
            </a:pPr>
            <a:endParaRPr lang="en-US" dirty="0">
              <a:latin typeface="Consolas" panose="020B0609020204030204" pitchFamily="49" charset="0"/>
              <a:cs typeface="Consolas" panose="020B0609020204030204" pitchFamily="49" charset="0"/>
            </a:endParaRPr>
          </a:p>
          <a:p>
            <a:pPr marL="800100" lvl="2" indent="0" algn="l">
              <a:buNone/>
            </a:pPr>
            <a:r>
              <a:rPr lang="en-US" dirty="0" smtClean="0">
                <a:latin typeface="Consolas" panose="020B0609020204030204" pitchFamily="49" charset="0"/>
                <a:cs typeface="Consolas" panose="020B0609020204030204" pitchFamily="49" charset="0"/>
              </a:rPr>
              <a:t>// Function definitions</a:t>
            </a:r>
          </a:p>
          <a:p>
            <a:pPr marL="800100" lvl="2" indent="0" algn="l">
              <a:buNone/>
            </a:pPr>
            <a:r>
              <a:rPr lang="en-US" dirty="0" err="1" smtClean="0">
                <a:latin typeface="Consolas" panose="020B0609020204030204" pitchFamily="49" charset="0"/>
                <a:cs typeface="Consolas" panose="020B0609020204030204" pitchFamily="49" charset="0"/>
              </a:rPr>
              <a:t>int</a:t>
            </a:r>
            <a:r>
              <a:rPr lang="en-US" dirty="0" smtClean="0">
                <a:latin typeface="Consolas" panose="020B0609020204030204" pitchFamily="49" charset="0"/>
                <a:cs typeface="Consolas" panose="020B0609020204030204" pitchFamily="49" charset="0"/>
              </a:rPr>
              <a:t> main() {</a:t>
            </a:r>
          </a:p>
          <a:p>
            <a:pPr marL="800100" lvl="2" indent="0" algn="l">
              <a:buNone/>
            </a:pPr>
            <a:r>
              <a:rPr lang="en-US" dirty="0">
                <a:latin typeface="Consolas" panose="020B0609020204030204" pitchFamily="49" charset="0"/>
                <a:cs typeface="Consolas" panose="020B0609020204030204" pitchFamily="49" charset="0"/>
              </a:rPr>
              <a:t> </a:t>
            </a:r>
            <a:r>
              <a:rPr lang="en-US" dirty="0" smtClean="0">
                <a:latin typeface="Consolas" panose="020B0609020204030204" pitchFamily="49" charset="0"/>
                <a:cs typeface="Consolas" panose="020B0609020204030204" pitchFamily="49" charset="0"/>
              </a:rPr>
              <a:t>   </a:t>
            </a:r>
            <a:r>
              <a:rPr lang="en-US" dirty="0" err="1" smtClean="0">
                <a:latin typeface="Consolas" panose="020B0609020204030204" pitchFamily="49" charset="0"/>
                <a:cs typeface="Consolas" panose="020B0609020204030204" pitchFamily="49" charset="0"/>
              </a:rPr>
              <a:t>int</a:t>
            </a:r>
            <a:r>
              <a:rPr lang="en-US" dirty="0" smtClean="0">
                <a:latin typeface="Consolas" panose="020B0609020204030204" pitchFamily="49" charset="0"/>
                <a:cs typeface="Consolas" panose="020B0609020204030204" pitchFamily="49" charset="0"/>
              </a:rPr>
              <a:t> </a:t>
            </a:r>
            <a:r>
              <a:rPr lang="en-US" dirty="0" err="1" smtClean="0">
                <a:latin typeface="Consolas" panose="020B0609020204030204" pitchFamily="49" charset="0"/>
                <a:cs typeface="Consolas" panose="020B0609020204030204" pitchFamily="49" charset="0"/>
              </a:rPr>
              <a:t>secret_number</a:t>
            </a:r>
            <a:r>
              <a:rPr lang="en-US" dirty="0" smtClean="0">
                <a:latin typeface="Consolas" panose="020B0609020204030204" pitchFamily="49" charset="0"/>
                <a:cs typeface="Consolas" panose="020B0609020204030204" pitchFamily="49" charset="0"/>
              </a:rPr>
              <a:t>{};</a:t>
            </a:r>
          </a:p>
          <a:p>
            <a:pPr marL="800100" lvl="2" indent="0" algn="l">
              <a:buNone/>
            </a:pPr>
            <a:r>
              <a:rPr lang="en-US" dirty="0">
                <a:latin typeface="Consolas" panose="020B0609020204030204" pitchFamily="49" charset="0"/>
                <a:cs typeface="Consolas" panose="020B0609020204030204" pitchFamily="49" charset="0"/>
              </a:rPr>
              <a:t> </a:t>
            </a:r>
            <a:r>
              <a:rPr lang="en-US" dirty="0" smtClean="0">
                <a:latin typeface="Consolas" panose="020B0609020204030204" pitchFamily="49" charset="0"/>
                <a:cs typeface="Consolas" panose="020B0609020204030204" pitchFamily="49" charset="0"/>
              </a:rPr>
              <a:t>   </a:t>
            </a:r>
            <a:r>
              <a:rPr lang="en-US" dirty="0" err="1" smtClean="0">
                <a:latin typeface="Consolas" panose="020B0609020204030204" pitchFamily="49" charset="0"/>
                <a:cs typeface="Consolas" panose="020B0609020204030204" pitchFamily="49" charset="0"/>
              </a:rPr>
              <a:t>std</a:t>
            </a:r>
            <a:r>
              <a:rPr lang="en-US" dirty="0" smtClean="0">
                <a:latin typeface="Consolas" panose="020B0609020204030204" pitchFamily="49" charset="0"/>
                <a:cs typeface="Consolas" panose="020B0609020204030204" pitchFamily="49" charset="0"/>
              </a:rPr>
              <a:t>::</a:t>
            </a:r>
            <a:r>
              <a:rPr lang="en-US" dirty="0" err="1" smtClean="0">
                <a:latin typeface="Consolas" panose="020B0609020204030204" pitchFamily="49" charset="0"/>
                <a:cs typeface="Consolas" panose="020B0609020204030204" pitchFamily="49" charset="0"/>
              </a:rPr>
              <a:t>cout</a:t>
            </a:r>
            <a:r>
              <a:rPr lang="en-US" dirty="0" smtClean="0">
                <a:latin typeface="Consolas" panose="020B0609020204030204" pitchFamily="49" charset="0"/>
                <a:cs typeface="Consolas" panose="020B0609020204030204" pitchFamily="49" charset="0"/>
              </a:rPr>
              <a:t> &lt;&lt; "Player A: enter a secret number: ";</a:t>
            </a:r>
          </a:p>
          <a:p>
            <a:pPr marL="800100" lvl="2" indent="0" algn="l">
              <a:buNone/>
            </a:pPr>
            <a:r>
              <a:rPr lang="en-US" dirty="0">
                <a:latin typeface="Consolas" panose="020B0609020204030204" pitchFamily="49" charset="0"/>
                <a:cs typeface="Consolas" panose="020B0609020204030204" pitchFamily="49" charset="0"/>
              </a:rPr>
              <a:t> </a:t>
            </a:r>
            <a:r>
              <a:rPr lang="en-US" dirty="0" smtClean="0">
                <a:latin typeface="Consolas" panose="020B0609020204030204" pitchFamily="49" charset="0"/>
                <a:cs typeface="Consolas" panose="020B0609020204030204" pitchFamily="49" charset="0"/>
              </a:rPr>
              <a:t>   </a:t>
            </a:r>
            <a:r>
              <a:rPr lang="en-US" dirty="0" err="1" smtClean="0">
                <a:latin typeface="Consolas" panose="020B0609020204030204" pitchFamily="49" charset="0"/>
                <a:cs typeface="Consolas" panose="020B0609020204030204" pitchFamily="49" charset="0"/>
              </a:rPr>
              <a:t>std</a:t>
            </a:r>
            <a:r>
              <a:rPr lang="en-US" dirty="0" smtClean="0">
                <a:latin typeface="Consolas" panose="020B0609020204030204" pitchFamily="49" charset="0"/>
                <a:cs typeface="Consolas" panose="020B0609020204030204" pitchFamily="49" charset="0"/>
              </a:rPr>
              <a:t>::</a:t>
            </a:r>
            <a:r>
              <a:rPr lang="en-US" dirty="0" err="1" smtClean="0">
                <a:latin typeface="Consolas" panose="020B0609020204030204" pitchFamily="49" charset="0"/>
                <a:cs typeface="Consolas" panose="020B0609020204030204" pitchFamily="49" charset="0"/>
              </a:rPr>
              <a:t>cin</a:t>
            </a:r>
            <a:r>
              <a:rPr lang="en-US" dirty="0" smtClean="0">
                <a:latin typeface="Consolas" panose="020B0609020204030204" pitchFamily="49" charset="0"/>
                <a:cs typeface="Consolas" panose="020B0609020204030204" pitchFamily="49" charset="0"/>
              </a:rPr>
              <a:t> &gt;&gt; </a:t>
            </a:r>
            <a:r>
              <a:rPr lang="en-US" dirty="0" err="1" smtClean="0">
                <a:latin typeface="Consolas" panose="020B0609020204030204" pitchFamily="49" charset="0"/>
                <a:cs typeface="Consolas" panose="020B0609020204030204" pitchFamily="49" charset="0"/>
              </a:rPr>
              <a:t>secret_number</a:t>
            </a:r>
            <a:r>
              <a:rPr lang="en-US" dirty="0" smtClean="0">
                <a:latin typeface="Consolas" panose="020B0609020204030204" pitchFamily="49" charset="0"/>
                <a:cs typeface="Consolas" panose="020B0609020204030204" pitchFamily="49" charset="0"/>
              </a:rPr>
              <a:t>;</a:t>
            </a:r>
          </a:p>
          <a:p>
            <a:pPr marL="800100" lvl="2" indent="0" algn="l">
              <a:buNone/>
            </a:pPr>
            <a:r>
              <a:rPr lang="en-US" dirty="0">
                <a:latin typeface="Consolas" panose="020B0609020204030204" pitchFamily="49" charset="0"/>
                <a:cs typeface="Consolas" panose="020B0609020204030204" pitchFamily="49" charset="0"/>
              </a:rPr>
              <a:t> </a:t>
            </a:r>
            <a:r>
              <a:rPr lang="en-US" dirty="0" smtClean="0">
                <a:latin typeface="Consolas" panose="020B0609020204030204" pitchFamily="49" charset="0"/>
                <a:cs typeface="Consolas" panose="020B0609020204030204" pitchFamily="49" charset="0"/>
              </a:rPr>
              <a:t>   </a:t>
            </a:r>
            <a:endParaRPr lang="en-US" dirty="0">
              <a:latin typeface="Consolas" panose="020B0609020204030204" pitchFamily="49" charset="0"/>
              <a:cs typeface="Consolas" panose="020B0609020204030204" pitchFamily="49"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925901312"/>
      </p:ext>
    </p:extLst>
  </p:cSld>
  <p:clrMapOvr>
    <a:masterClrMapping/>
  </p:clrMapOvr>
  <mc:AlternateContent xmlns:mc="http://schemas.openxmlformats.org/markup-compatibility/2006">
    <mc:Choice xmlns:p14="http://schemas.microsoft.com/office/powerpoint/2010/main" Requires="p14">
      <p:transition spd="slow" p14:dur="2000" advTm="28701"/>
    </mc:Choice>
    <mc:Fallback>
      <p:transition spd="slow" advTm="28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9.8|6.6|11.2|5.7|9.4"/>
</p:tagLst>
</file>

<file path=ppt/tags/tag10.xml><?xml version="1.0" encoding="utf-8"?>
<p:tagLst xmlns:a="http://schemas.openxmlformats.org/drawingml/2006/main" xmlns:r="http://schemas.openxmlformats.org/officeDocument/2006/relationships" xmlns:p="http://schemas.openxmlformats.org/presentationml/2006/main">
  <p:tag name="TIMING" val="|7.1|4.9|3.6|5.1|17.7|18.8"/>
</p:tagLst>
</file>

<file path=ppt/tags/tag11.xml><?xml version="1.0" encoding="utf-8"?>
<p:tagLst xmlns:a="http://schemas.openxmlformats.org/drawingml/2006/main" xmlns:r="http://schemas.openxmlformats.org/officeDocument/2006/relationships" xmlns:p="http://schemas.openxmlformats.org/presentationml/2006/main">
  <p:tag name="TIMING" val="|50.6|4.4|69.7"/>
</p:tagLst>
</file>

<file path=ppt/tags/tag12.xml><?xml version="1.0" encoding="utf-8"?>
<p:tagLst xmlns:a="http://schemas.openxmlformats.org/drawingml/2006/main" xmlns:r="http://schemas.openxmlformats.org/officeDocument/2006/relationships" xmlns:p="http://schemas.openxmlformats.org/presentationml/2006/main">
  <p:tag name="TIMING" val="|14|3.9|7.6|25.1"/>
</p:tagLst>
</file>

<file path=ppt/tags/tag13.xml><?xml version="1.0" encoding="utf-8"?>
<p:tagLst xmlns:a="http://schemas.openxmlformats.org/drawingml/2006/main" xmlns:r="http://schemas.openxmlformats.org/officeDocument/2006/relationships" xmlns:p="http://schemas.openxmlformats.org/presentationml/2006/main">
  <p:tag name="TIMING" val="|7.8"/>
</p:tagLst>
</file>

<file path=ppt/tags/tag14.xml><?xml version="1.0" encoding="utf-8"?>
<p:tagLst xmlns:a="http://schemas.openxmlformats.org/drawingml/2006/main" xmlns:r="http://schemas.openxmlformats.org/officeDocument/2006/relationships" xmlns:p="http://schemas.openxmlformats.org/presentationml/2006/main">
  <p:tag name="TIMING" val="|8.4|5.7|3.5"/>
</p:tagLst>
</file>

<file path=ppt/tags/tag15.xml><?xml version="1.0" encoding="utf-8"?>
<p:tagLst xmlns:a="http://schemas.openxmlformats.org/drawingml/2006/main" xmlns:r="http://schemas.openxmlformats.org/officeDocument/2006/relationships" xmlns:p="http://schemas.openxmlformats.org/presentationml/2006/main">
  <p:tag name="TIMING" val="|31"/>
</p:tagLst>
</file>

<file path=ppt/tags/tag16.xml><?xml version="1.0" encoding="utf-8"?>
<p:tagLst xmlns:a="http://schemas.openxmlformats.org/drawingml/2006/main" xmlns:r="http://schemas.openxmlformats.org/officeDocument/2006/relationships" xmlns:p="http://schemas.openxmlformats.org/presentationml/2006/main">
  <p:tag name="TIMING" val="|14.2|10|2.6|5"/>
</p:tagLst>
</file>

<file path=ppt/tags/tag17.xml><?xml version="1.0" encoding="utf-8"?>
<p:tagLst xmlns:a="http://schemas.openxmlformats.org/drawingml/2006/main" xmlns:r="http://schemas.openxmlformats.org/officeDocument/2006/relationships" xmlns:p="http://schemas.openxmlformats.org/presentationml/2006/main">
  <p:tag name="TIMING" val="|22|5.8|13|12"/>
</p:tagLst>
</file>

<file path=ppt/tags/tag18.xml><?xml version="1.0" encoding="utf-8"?>
<p:tagLst xmlns:a="http://schemas.openxmlformats.org/drawingml/2006/main" xmlns:r="http://schemas.openxmlformats.org/officeDocument/2006/relationships" xmlns:p="http://schemas.openxmlformats.org/presentationml/2006/main">
  <p:tag name="TIMING" val="|8.3|5.3|13.1|23.5|14.9|12.1|11.2|10.2|10|19"/>
</p:tagLst>
</file>

<file path=ppt/tags/tag19.xml><?xml version="1.0" encoding="utf-8"?>
<p:tagLst xmlns:a="http://schemas.openxmlformats.org/drawingml/2006/main" xmlns:r="http://schemas.openxmlformats.org/officeDocument/2006/relationships" xmlns:p="http://schemas.openxmlformats.org/presentationml/2006/main">
  <p:tag name="TIMING" val="|14.3|2.8|3.7|3.2|2.9|3|2.8|2.7|2.4|3.5|2.8|3.2|3.2|2|2.2|16.7|15.3|12.4|13.7|13.2|11|23.4"/>
</p:tagLst>
</file>

<file path=ppt/tags/tag2.xml><?xml version="1.0" encoding="utf-8"?>
<p:tagLst xmlns:a="http://schemas.openxmlformats.org/drawingml/2006/main" xmlns:r="http://schemas.openxmlformats.org/officeDocument/2006/relationships" xmlns:p="http://schemas.openxmlformats.org/presentationml/2006/main">
  <p:tag name="TIMING" val="|17.8|5.3|6.1|6.8"/>
</p:tagLst>
</file>

<file path=ppt/tags/tag20.xml><?xml version="1.0" encoding="utf-8"?>
<p:tagLst xmlns:a="http://schemas.openxmlformats.org/drawingml/2006/main" xmlns:r="http://schemas.openxmlformats.org/officeDocument/2006/relationships" xmlns:p="http://schemas.openxmlformats.org/presentationml/2006/main">
  <p:tag name="TIMING" val="|8.2|13.2|38.4|4.6"/>
</p:tagLst>
</file>

<file path=ppt/tags/tag21.xml><?xml version="1.0" encoding="utf-8"?>
<p:tagLst xmlns:a="http://schemas.openxmlformats.org/drawingml/2006/main" xmlns:r="http://schemas.openxmlformats.org/officeDocument/2006/relationships" xmlns:p="http://schemas.openxmlformats.org/presentationml/2006/main">
  <p:tag name="TIMING" val="|10.6|42.7|3.6|10.8|2.6|11.3"/>
</p:tagLst>
</file>

<file path=ppt/tags/tag22.xml><?xml version="1.0" encoding="utf-8"?>
<p:tagLst xmlns:a="http://schemas.openxmlformats.org/drawingml/2006/main" xmlns:r="http://schemas.openxmlformats.org/officeDocument/2006/relationships" xmlns:p="http://schemas.openxmlformats.org/presentationml/2006/main">
  <p:tag name="TIMING" val="|12.9|20.5"/>
</p:tagLst>
</file>

<file path=ppt/tags/tag23.xml><?xml version="1.0" encoding="utf-8"?>
<p:tagLst xmlns:a="http://schemas.openxmlformats.org/drawingml/2006/main" xmlns:r="http://schemas.openxmlformats.org/officeDocument/2006/relationships" xmlns:p="http://schemas.openxmlformats.org/presentationml/2006/main">
  <p:tag name="TIMING" val="|4|14.9|28.6|51.3"/>
</p:tagLst>
</file>

<file path=ppt/tags/tag24.xml><?xml version="1.0" encoding="utf-8"?>
<p:tagLst xmlns:a="http://schemas.openxmlformats.org/drawingml/2006/main" xmlns:r="http://schemas.openxmlformats.org/officeDocument/2006/relationships" xmlns:p="http://schemas.openxmlformats.org/presentationml/2006/main">
  <p:tag name="TIMING" val="|6.1|12|1"/>
</p:tagLst>
</file>

<file path=ppt/tags/tag25.xml><?xml version="1.0" encoding="utf-8"?>
<p:tagLst xmlns:a="http://schemas.openxmlformats.org/drawingml/2006/main" xmlns:r="http://schemas.openxmlformats.org/officeDocument/2006/relationships" xmlns:p="http://schemas.openxmlformats.org/presentationml/2006/main">
  <p:tag name="TIMING" val="|29.7|20.6"/>
</p:tagLst>
</file>

<file path=ppt/tags/tag26.xml><?xml version="1.0" encoding="utf-8"?>
<p:tagLst xmlns:a="http://schemas.openxmlformats.org/drawingml/2006/main" xmlns:r="http://schemas.openxmlformats.org/officeDocument/2006/relationships" xmlns:p="http://schemas.openxmlformats.org/presentationml/2006/main">
  <p:tag name="TIMING" val="|8.2|13.2|38.4|4.6"/>
</p:tagLst>
</file>

<file path=ppt/tags/tag27.xml><?xml version="1.0" encoding="utf-8"?>
<p:tagLst xmlns:a="http://schemas.openxmlformats.org/drawingml/2006/main" xmlns:r="http://schemas.openxmlformats.org/officeDocument/2006/relationships" xmlns:p="http://schemas.openxmlformats.org/presentationml/2006/main">
  <p:tag name="TIMING" val="|15.1|11.1|8.2|6.9|12.7|7.8"/>
</p:tagLst>
</file>

<file path=ppt/tags/tag3.xml><?xml version="1.0" encoding="utf-8"?>
<p:tagLst xmlns:a="http://schemas.openxmlformats.org/drawingml/2006/main" xmlns:r="http://schemas.openxmlformats.org/officeDocument/2006/relationships" xmlns:p="http://schemas.openxmlformats.org/presentationml/2006/main">
  <p:tag name="TIMING" val="|5.1|5.5|22.4|6.7|2.9|5.3"/>
</p:tagLst>
</file>

<file path=ppt/tags/tag4.xml><?xml version="1.0" encoding="utf-8"?>
<p:tagLst xmlns:a="http://schemas.openxmlformats.org/drawingml/2006/main" xmlns:r="http://schemas.openxmlformats.org/officeDocument/2006/relationships" xmlns:p="http://schemas.openxmlformats.org/presentationml/2006/main">
  <p:tag name="TIMING" val="|12.1"/>
</p:tagLst>
</file>

<file path=ppt/tags/tag5.xml><?xml version="1.0" encoding="utf-8"?>
<p:tagLst xmlns:a="http://schemas.openxmlformats.org/drawingml/2006/main" xmlns:r="http://schemas.openxmlformats.org/officeDocument/2006/relationships" xmlns:p="http://schemas.openxmlformats.org/presentationml/2006/main">
  <p:tag name="TIMING" val="|5.7|25.9|25.1"/>
</p:tagLst>
</file>

<file path=ppt/tags/tag6.xml><?xml version="1.0" encoding="utf-8"?>
<p:tagLst xmlns:a="http://schemas.openxmlformats.org/drawingml/2006/main" xmlns:r="http://schemas.openxmlformats.org/officeDocument/2006/relationships" xmlns:p="http://schemas.openxmlformats.org/presentationml/2006/main">
  <p:tag name="TIMING" val="|9.7|5.9|3.6|2.8|7.3|6|1.7|1.8|3.8|4.5"/>
</p:tagLst>
</file>

<file path=ppt/tags/tag7.xml><?xml version="1.0" encoding="utf-8"?>
<p:tagLst xmlns:a="http://schemas.openxmlformats.org/drawingml/2006/main" xmlns:r="http://schemas.openxmlformats.org/officeDocument/2006/relationships" xmlns:p="http://schemas.openxmlformats.org/presentationml/2006/main">
  <p:tag name="TIMING" val="|29.4"/>
</p:tagLst>
</file>

<file path=ppt/tags/tag8.xml><?xml version="1.0" encoding="utf-8"?>
<p:tagLst xmlns:a="http://schemas.openxmlformats.org/drawingml/2006/main" xmlns:r="http://schemas.openxmlformats.org/officeDocument/2006/relationships" xmlns:p="http://schemas.openxmlformats.org/presentationml/2006/main">
  <p:tag name="TIMING" val="|21.9"/>
</p:tagLst>
</file>

<file path=ppt/tags/tag9.xml><?xml version="1.0" encoding="utf-8"?>
<p:tagLst xmlns:a="http://schemas.openxmlformats.org/drawingml/2006/main" xmlns:r="http://schemas.openxmlformats.org/officeDocument/2006/relationships" xmlns:p="http://schemas.openxmlformats.org/presentationml/2006/main">
  <p:tag name="TIMING" val="|37.5"/>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64615</TotalTime>
  <Words>3202</Words>
  <Application>Microsoft Office PowerPoint</Application>
  <PresentationFormat>On-screen Show (4:3)</PresentationFormat>
  <Paragraphs>516</Paragraphs>
  <Slides>38</Slides>
  <Notes>0</Notes>
  <HiddenSlides>0</HiddenSlides>
  <MMClips>34</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Custom Design</vt:lpstr>
      <vt:lpstr>While loops</vt:lpstr>
      <vt:lpstr>Outline</vt:lpstr>
      <vt:lpstr>Repetition statements</vt:lpstr>
      <vt:lpstr>Repetition statements</vt:lpstr>
      <vt:lpstr>Infinite loops</vt:lpstr>
      <vt:lpstr>Accessing a value from the user</vt:lpstr>
      <vt:lpstr>Accessing a value from the user</vt:lpstr>
      <vt:lpstr>A guessing game</vt:lpstr>
      <vt:lpstr>A guessing game</vt:lpstr>
      <vt:lpstr>A guessing game</vt:lpstr>
      <vt:lpstr>The game of high-low</vt:lpstr>
      <vt:lpstr>The game of high-low</vt:lpstr>
      <vt:lpstr>The game of high-low</vt:lpstr>
      <vt:lpstr>The game of high-low</vt:lpstr>
      <vt:lpstr>Finding prime factors of an integer</vt:lpstr>
      <vt:lpstr>Finding prime factors of an integer</vt:lpstr>
      <vt:lpstr>Collatz conjecture</vt:lpstr>
      <vt:lpstr>Collatz conjecture</vt:lpstr>
      <vt:lpstr>Collatz conjecture</vt:lpstr>
      <vt:lpstr>Collatz conjecture</vt:lpstr>
      <vt:lpstr>How to design a while loop</vt:lpstr>
      <vt:lpstr>The greatest-common divisor</vt:lpstr>
      <vt:lpstr>The greatest-common divisor</vt:lpstr>
      <vt:lpstr>The greatest-common divisor</vt:lpstr>
      <vt:lpstr>The greatest-common divisor</vt:lpstr>
      <vt:lpstr>The greatest-common divisor</vt:lpstr>
      <vt:lpstr>The greatest-common divisor</vt:lpstr>
      <vt:lpstr>The greatest-common divisor</vt:lpstr>
      <vt:lpstr>The greatest-common divisor</vt:lpstr>
      <vt:lpstr>The greatest-common divisor</vt:lpstr>
      <vt:lpstr>The greatest-common divisor</vt:lpstr>
      <vt:lpstr>Every for loop can be written as a while loop</vt:lpstr>
      <vt:lpstr>Infinite loop?</vt:lpstr>
      <vt:lpstr>Summary</vt:lpstr>
      <vt:lpstr>References</vt:lpstr>
      <vt:lpstr>Acknowledgments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ECE 250 Algorithms and Data Structures</dc:title>
  <dc:creator>dwharder</dc:creator>
  <cp:lastModifiedBy>Douglas Wilhelm Harder</cp:lastModifiedBy>
  <cp:revision>1282</cp:revision>
  <dcterms:created xsi:type="dcterms:W3CDTF">2009-09-11T23:00:44Z</dcterms:created>
  <dcterms:modified xsi:type="dcterms:W3CDTF">2020-07-07T00:50:46Z</dcterms:modified>
</cp:coreProperties>
</file>